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79" r:id="rId4"/>
    <p:sldId id="283" r:id="rId5"/>
    <p:sldId id="280" r:id="rId6"/>
    <p:sldId id="281" r:id="rId7"/>
    <p:sldId id="274" r:id="rId8"/>
    <p:sldId id="276" r:id="rId9"/>
    <p:sldId id="277" r:id="rId10"/>
    <p:sldId id="282" r:id="rId11"/>
    <p:sldId id="284" r:id="rId12"/>
    <p:sldId id="275" r:id="rId13"/>
    <p:sldId id="258" r:id="rId14"/>
    <p:sldId id="273" r:id="rId15"/>
    <p:sldId id="260" r:id="rId16"/>
    <p:sldId id="261" r:id="rId17"/>
    <p:sldId id="262" r:id="rId18"/>
    <p:sldId id="263" r:id="rId19"/>
    <p:sldId id="285" r:id="rId20"/>
    <p:sldId id="264" r:id="rId21"/>
    <p:sldId id="265" r:id="rId22"/>
    <p:sldId id="286" r:id="rId23"/>
    <p:sldId id="266" r:id="rId24"/>
    <p:sldId id="267" r:id="rId25"/>
    <p:sldId id="268" r:id="rId26"/>
    <p:sldId id="269" r:id="rId27"/>
    <p:sldId id="270" r:id="rId28"/>
    <p:sldId id="287" r:id="rId29"/>
    <p:sldId id="271" r:id="rId30"/>
    <p:sldId id="272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625" autoAdjust="0"/>
  </p:normalViewPr>
  <p:slideViewPr>
    <p:cSldViewPr>
      <p:cViewPr>
        <p:scale>
          <a:sx n="70" d="100"/>
          <a:sy n="70" d="100"/>
        </p:scale>
        <p:origin x="-138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A9643-10A9-4F1E-BB38-BE8720777FFC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7F6F1272-D762-4453-B352-C726719FC8E7}">
      <dgm:prSet phldrT="[Text]" custT="1"/>
      <dgm:spPr/>
      <dgm:t>
        <a:bodyPr/>
        <a:lstStyle/>
        <a:p>
          <a:pPr algn="ctr"/>
          <a:r>
            <a:rPr lang="en-US" sz="1800" b="1" dirty="0" err="1" smtClean="0"/>
            <a:t>JAMHURI</a:t>
          </a:r>
          <a:r>
            <a:rPr lang="en-US" sz="1800" b="1" dirty="0" smtClean="0"/>
            <a:t> </a:t>
          </a:r>
          <a:r>
            <a:rPr lang="en-US" sz="1800" b="1" dirty="0" err="1" smtClean="0"/>
            <a:t>JAMALUDDIN</a:t>
          </a:r>
          <a:r>
            <a:rPr lang="en-US" sz="1800" b="1" dirty="0" smtClean="0"/>
            <a:t> </a:t>
          </a:r>
          <a:r>
            <a:rPr lang="en-US" sz="1800" dirty="0" smtClean="0"/>
            <a:t>[CHIEF DIRECTORS]</a:t>
          </a:r>
          <a:endParaRPr lang="en-MY" sz="1800" dirty="0"/>
        </a:p>
      </dgm:t>
    </dgm:pt>
    <dgm:pt modelId="{924A9A3E-90D3-4509-B94E-639351F0BFCD}" type="parTrans" cxnId="{607D68A6-D272-4FD2-A8D6-C071AA70D258}">
      <dgm:prSet/>
      <dgm:spPr/>
      <dgm:t>
        <a:bodyPr/>
        <a:lstStyle/>
        <a:p>
          <a:endParaRPr lang="en-MY"/>
        </a:p>
      </dgm:t>
    </dgm:pt>
    <dgm:pt modelId="{3D35DFA5-F3CB-41D4-A45F-BD99CB6EC71C}" type="sibTrans" cxnId="{607D68A6-D272-4FD2-A8D6-C071AA70D258}">
      <dgm:prSet/>
      <dgm:spPr/>
      <dgm:t>
        <a:bodyPr/>
        <a:lstStyle/>
        <a:p>
          <a:endParaRPr lang="en-MY"/>
        </a:p>
      </dgm:t>
    </dgm:pt>
    <dgm:pt modelId="{013CB01D-5A62-4F31-AF8B-47A5FF8F37C4}">
      <dgm:prSet phldrT="[Text]" custT="1"/>
      <dgm:spPr/>
      <dgm:t>
        <a:bodyPr/>
        <a:lstStyle/>
        <a:p>
          <a:pPr algn="ctr"/>
          <a:r>
            <a:rPr lang="en-US" sz="1800" b="1" dirty="0" smtClean="0"/>
            <a:t>MUHAMMAD </a:t>
          </a:r>
          <a:r>
            <a:rPr lang="en-US" sz="1800" b="1" dirty="0" err="1" smtClean="0"/>
            <a:t>HANIF</a:t>
          </a:r>
          <a:r>
            <a:rPr lang="en-US" sz="1800" b="1" dirty="0" smtClean="0"/>
            <a:t> </a:t>
          </a:r>
        </a:p>
        <a:p>
          <a:pPr algn="ctr"/>
          <a:r>
            <a:rPr lang="en-US" sz="1800" dirty="0" smtClean="0"/>
            <a:t>[</a:t>
          </a:r>
          <a:r>
            <a:rPr lang="en-US" sz="1600" dirty="0" smtClean="0"/>
            <a:t>ASST. DIRECTOR </a:t>
          </a:r>
          <a:r>
            <a:rPr lang="en-US" sz="1800" dirty="0" smtClean="0"/>
            <a:t>I]</a:t>
          </a:r>
          <a:endParaRPr lang="en-MY" sz="1800" dirty="0"/>
        </a:p>
      </dgm:t>
    </dgm:pt>
    <dgm:pt modelId="{09F30A33-837E-4F65-A249-D32EE1505D66}" type="parTrans" cxnId="{5955B613-E6DB-4512-9C97-EE06A2EF977A}">
      <dgm:prSet/>
      <dgm:spPr>
        <a:ln w="28575">
          <a:solidFill>
            <a:srgbClr val="00B0F0"/>
          </a:solidFill>
        </a:ln>
      </dgm:spPr>
      <dgm:t>
        <a:bodyPr/>
        <a:lstStyle/>
        <a:p>
          <a:endParaRPr lang="en-MY"/>
        </a:p>
      </dgm:t>
    </dgm:pt>
    <dgm:pt modelId="{3A015DB4-606F-4D99-A8F5-F535BD6279FB}" type="sibTrans" cxnId="{5955B613-E6DB-4512-9C97-EE06A2EF977A}">
      <dgm:prSet/>
      <dgm:spPr/>
      <dgm:t>
        <a:bodyPr/>
        <a:lstStyle/>
        <a:p>
          <a:endParaRPr lang="en-MY"/>
        </a:p>
      </dgm:t>
    </dgm:pt>
    <dgm:pt modelId="{B59377C5-7B01-463D-BC3A-7ED7602B7489}">
      <dgm:prSet phldrT="[Text]" custT="1"/>
      <dgm:spPr/>
      <dgm:t>
        <a:bodyPr/>
        <a:lstStyle/>
        <a:p>
          <a:pPr algn="ctr"/>
          <a:r>
            <a:rPr lang="en-US" sz="1800" b="1" dirty="0" err="1" smtClean="0"/>
            <a:t>NORLIYANA</a:t>
          </a:r>
          <a:r>
            <a:rPr lang="en-US" sz="1800" b="1" dirty="0" smtClean="0"/>
            <a:t> A. </a:t>
          </a:r>
          <a:r>
            <a:rPr lang="en-US" sz="1800" b="1" dirty="0" err="1" smtClean="0"/>
            <a:t>SHUKRI</a:t>
          </a:r>
          <a:endParaRPr lang="en-US" sz="1800" b="1" dirty="0" smtClean="0"/>
        </a:p>
        <a:p>
          <a:pPr algn="ctr"/>
          <a:r>
            <a:rPr lang="en-US" sz="1800" dirty="0" smtClean="0"/>
            <a:t>[</a:t>
          </a:r>
          <a:r>
            <a:rPr lang="en-US" sz="1600" dirty="0" smtClean="0"/>
            <a:t>H.R. EXECUTIVES]</a:t>
          </a:r>
          <a:endParaRPr lang="en-MY" sz="1600" dirty="0"/>
        </a:p>
      </dgm:t>
    </dgm:pt>
    <dgm:pt modelId="{3A896B5F-05FF-45B7-9E81-50611CDFB91F}" type="parTrans" cxnId="{3C4C8A41-F05E-4CD7-B3A1-D748546BB9FA}">
      <dgm:prSet/>
      <dgm:spPr>
        <a:ln w="28575">
          <a:solidFill>
            <a:srgbClr val="00B0F0"/>
          </a:solidFill>
        </a:ln>
      </dgm:spPr>
      <dgm:t>
        <a:bodyPr/>
        <a:lstStyle/>
        <a:p>
          <a:endParaRPr lang="en-MY"/>
        </a:p>
      </dgm:t>
    </dgm:pt>
    <dgm:pt modelId="{C5A05EE4-707E-4071-BD4D-4645A985CC5C}" type="sibTrans" cxnId="{3C4C8A41-F05E-4CD7-B3A1-D748546BB9FA}">
      <dgm:prSet/>
      <dgm:spPr/>
      <dgm:t>
        <a:bodyPr/>
        <a:lstStyle/>
        <a:p>
          <a:endParaRPr lang="en-MY"/>
        </a:p>
      </dgm:t>
    </dgm:pt>
    <dgm:pt modelId="{D7029B68-DA29-4AFD-B443-759ED8BF26FE}">
      <dgm:prSet phldrT="[Text]" custT="1"/>
      <dgm:spPr/>
      <dgm:t>
        <a:bodyPr/>
        <a:lstStyle/>
        <a:p>
          <a:pPr algn="ctr"/>
          <a:r>
            <a:rPr lang="en-US" sz="1800" b="1" dirty="0" smtClean="0"/>
            <a:t>NANCY </a:t>
          </a:r>
          <a:r>
            <a:rPr lang="en-US" sz="1800" b="1" dirty="0" err="1" smtClean="0"/>
            <a:t>ADOH</a:t>
          </a:r>
          <a:endParaRPr lang="en-US" sz="1800" b="1" dirty="0" smtClean="0"/>
        </a:p>
        <a:p>
          <a:pPr algn="ctr"/>
          <a:r>
            <a:rPr lang="en-US" sz="1600" dirty="0" smtClean="0"/>
            <a:t>[FINANCE EXECUTIVES]</a:t>
          </a:r>
          <a:endParaRPr lang="en-MY" sz="1600" dirty="0"/>
        </a:p>
      </dgm:t>
    </dgm:pt>
    <dgm:pt modelId="{377AC275-A0CA-410F-82BB-53D1DE4B047C}" type="parTrans" cxnId="{B0762188-C985-474C-9818-95A1815FC16F}">
      <dgm:prSet/>
      <dgm:spPr>
        <a:ln w="28575">
          <a:solidFill>
            <a:srgbClr val="00B0F0"/>
          </a:solidFill>
        </a:ln>
      </dgm:spPr>
      <dgm:t>
        <a:bodyPr/>
        <a:lstStyle/>
        <a:p>
          <a:endParaRPr lang="en-MY"/>
        </a:p>
      </dgm:t>
    </dgm:pt>
    <dgm:pt modelId="{BC9BE3DA-63F1-4029-B2BA-429230C5E72D}" type="sibTrans" cxnId="{B0762188-C985-474C-9818-95A1815FC16F}">
      <dgm:prSet/>
      <dgm:spPr/>
      <dgm:t>
        <a:bodyPr/>
        <a:lstStyle/>
        <a:p>
          <a:endParaRPr lang="en-MY"/>
        </a:p>
      </dgm:t>
    </dgm:pt>
    <dgm:pt modelId="{E964CEF8-C272-4386-B73B-3A1AA238B6D7}">
      <dgm:prSet phldrT="[Text]" custT="1"/>
      <dgm:spPr/>
      <dgm:t>
        <a:bodyPr/>
        <a:lstStyle/>
        <a:p>
          <a:pPr algn="ctr"/>
          <a:r>
            <a:rPr lang="en-US" sz="1800" b="1" dirty="0" err="1" smtClean="0"/>
            <a:t>SHAHIDATUL</a:t>
          </a:r>
          <a:r>
            <a:rPr lang="en-US" sz="1800" b="1" dirty="0" smtClean="0"/>
            <a:t> </a:t>
          </a:r>
          <a:r>
            <a:rPr lang="en-US" sz="1800" b="1" dirty="0" err="1" smtClean="0"/>
            <a:t>HUSNA</a:t>
          </a:r>
          <a:endParaRPr lang="en-US" sz="1800" b="1" dirty="0" smtClean="0"/>
        </a:p>
        <a:p>
          <a:pPr algn="ctr"/>
          <a:r>
            <a:rPr lang="en-US" sz="1800" dirty="0" smtClean="0"/>
            <a:t>[</a:t>
          </a:r>
          <a:r>
            <a:rPr lang="en-US" sz="1600" dirty="0" smtClean="0"/>
            <a:t>ASST. DIRECTOR II</a:t>
          </a:r>
          <a:r>
            <a:rPr lang="en-US" sz="1800" dirty="0" smtClean="0"/>
            <a:t>]</a:t>
          </a:r>
          <a:endParaRPr lang="en-MY" sz="1800" dirty="0"/>
        </a:p>
      </dgm:t>
    </dgm:pt>
    <dgm:pt modelId="{574FA63D-D89D-42A8-AB90-F990FF7D063A}" type="parTrans" cxnId="{7CEFB939-14D6-4FBD-9F58-8FDC61990C1B}">
      <dgm:prSet/>
      <dgm:spPr>
        <a:ln w="28575">
          <a:solidFill>
            <a:srgbClr val="00B0F0"/>
          </a:solidFill>
        </a:ln>
      </dgm:spPr>
      <dgm:t>
        <a:bodyPr/>
        <a:lstStyle/>
        <a:p>
          <a:endParaRPr lang="en-MY"/>
        </a:p>
      </dgm:t>
    </dgm:pt>
    <dgm:pt modelId="{C0E9172E-380A-481B-A986-4F76BA0350E3}" type="sibTrans" cxnId="{7CEFB939-14D6-4FBD-9F58-8FDC61990C1B}">
      <dgm:prSet/>
      <dgm:spPr/>
      <dgm:t>
        <a:bodyPr/>
        <a:lstStyle/>
        <a:p>
          <a:endParaRPr lang="en-MY"/>
        </a:p>
      </dgm:t>
    </dgm:pt>
    <dgm:pt modelId="{D1F6420D-D7DF-4AB7-8A47-A1C1AE922564}">
      <dgm:prSet phldrT="[Text]" custT="1"/>
      <dgm:spPr/>
      <dgm:t>
        <a:bodyPr/>
        <a:lstStyle/>
        <a:p>
          <a:pPr algn="ctr"/>
          <a:r>
            <a:rPr lang="en-MY" sz="1800" b="1" dirty="0" smtClean="0"/>
            <a:t>AHMAD </a:t>
          </a:r>
          <a:r>
            <a:rPr lang="en-MY" sz="1800" b="1" dirty="0" err="1" smtClean="0"/>
            <a:t>AIMAN</a:t>
          </a:r>
          <a:endParaRPr lang="en-MY" sz="1800" b="1" dirty="0" smtClean="0"/>
        </a:p>
        <a:p>
          <a:pPr algn="ctr"/>
          <a:r>
            <a:rPr lang="en-US" sz="1800" dirty="0" smtClean="0"/>
            <a:t>[</a:t>
          </a:r>
          <a:r>
            <a:rPr lang="en-US" sz="1600" dirty="0" smtClean="0"/>
            <a:t>SALES EXECUTIVES</a:t>
          </a:r>
          <a:r>
            <a:rPr lang="en-US" sz="1800" dirty="0" smtClean="0"/>
            <a:t>]</a:t>
          </a:r>
          <a:endParaRPr lang="en-MY" sz="1800" dirty="0"/>
        </a:p>
      </dgm:t>
    </dgm:pt>
    <dgm:pt modelId="{CA8E719E-3D25-46A5-8F8C-6B653DA06D50}" type="sibTrans" cxnId="{4908837E-406D-4534-9461-43CA2D96E327}">
      <dgm:prSet/>
      <dgm:spPr/>
      <dgm:t>
        <a:bodyPr/>
        <a:lstStyle/>
        <a:p>
          <a:endParaRPr lang="en-MY"/>
        </a:p>
      </dgm:t>
    </dgm:pt>
    <dgm:pt modelId="{67D80C37-4D98-4DF1-A49A-041BFA91B4FD}" type="parTrans" cxnId="{4908837E-406D-4534-9461-43CA2D96E327}">
      <dgm:prSet/>
      <dgm:spPr>
        <a:ln w="28575">
          <a:solidFill>
            <a:srgbClr val="00B0F0"/>
          </a:solidFill>
        </a:ln>
      </dgm:spPr>
      <dgm:t>
        <a:bodyPr/>
        <a:lstStyle/>
        <a:p>
          <a:endParaRPr lang="en-MY"/>
        </a:p>
      </dgm:t>
    </dgm:pt>
    <dgm:pt modelId="{66CFC721-363D-4379-A027-080E2138F420}" type="pres">
      <dgm:prSet presAssocID="{C68A9643-10A9-4F1E-BB38-BE8720777F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F63928A4-A798-4580-B72B-F6E67D70FA33}" type="pres">
      <dgm:prSet presAssocID="{7F6F1272-D762-4453-B352-C726719FC8E7}" presName="hierRoot1" presStyleCnt="0"/>
      <dgm:spPr/>
    </dgm:pt>
    <dgm:pt modelId="{BA85E5A8-2BD1-47B2-8FCD-BEC360C609B2}" type="pres">
      <dgm:prSet presAssocID="{7F6F1272-D762-4453-B352-C726719FC8E7}" presName="composite" presStyleCnt="0"/>
      <dgm:spPr/>
    </dgm:pt>
    <dgm:pt modelId="{27872905-A59A-48CB-889F-53BB40594DC8}" type="pres">
      <dgm:prSet presAssocID="{7F6F1272-D762-4453-B352-C726719FC8E7}" presName="image" presStyleLbl="node0" presStyleIdx="0" presStyleCnt="1" custScaleX="110000" custScaleY="118785"/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3B3B528-DA83-4F99-81A1-A0C7535E6C41}" type="pres">
      <dgm:prSet presAssocID="{7F6F1272-D762-4453-B352-C726719FC8E7}" presName="text" presStyleLbl="revTx" presStyleIdx="0" presStyleCnt="6" custScaleX="183818" custLinFactNeighborX="3201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016D44A-8CAF-4E5F-A2BF-7938B0E5E869}" type="pres">
      <dgm:prSet presAssocID="{7F6F1272-D762-4453-B352-C726719FC8E7}" presName="hierChild2" presStyleCnt="0"/>
      <dgm:spPr/>
    </dgm:pt>
    <dgm:pt modelId="{CDD3E1CB-4D90-495D-B5A6-8C3D46A90E75}" type="pres">
      <dgm:prSet presAssocID="{09F30A33-837E-4F65-A249-D32EE1505D66}" presName="Name10" presStyleLbl="parChTrans1D2" presStyleIdx="0" presStyleCnt="2"/>
      <dgm:spPr/>
      <dgm:t>
        <a:bodyPr/>
        <a:lstStyle/>
        <a:p>
          <a:endParaRPr lang="en-MY"/>
        </a:p>
      </dgm:t>
    </dgm:pt>
    <dgm:pt modelId="{C1CFB6B1-7B1C-48E2-A1EA-439A7E9A231C}" type="pres">
      <dgm:prSet presAssocID="{013CB01D-5A62-4F31-AF8B-47A5FF8F37C4}" presName="hierRoot2" presStyleCnt="0"/>
      <dgm:spPr/>
    </dgm:pt>
    <dgm:pt modelId="{ECA4AB2C-E46E-45DF-9D65-F66670AC1B62}" type="pres">
      <dgm:prSet presAssocID="{013CB01D-5A62-4F31-AF8B-47A5FF8F37C4}" presName="composite2" presStyleCnt="0"/>
      <dgm:spPr/>
    </dgm:pt>
    <dgm:pt modelId="{293C518F-4764-416A-B6FE-87AE91E5D2D7}" type="pres">
      <dgm:prSet presAssocID="{013CB01D-5A62-4F31-AF8B-47A5FF8F37C4}" presName="image2" presStyleLbl="node2" presStyleIdx="0" presStyleCnt="2" custScaleY="118785"/>
      <dgm:spPr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7F4659-EB6F-48C1-B90F-CBF5474FF139}" type="pres">
      <dgm:prSet presAssocID="{013CB01D-5A62-4F31-AF8B-47A5FF8F37C4}" presName="text2" presStyleLbl="revTx" presStyleIdx="1" presStyleCnt="6" custScaleX="184917" custLinFactNeighborX="4602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F8DE13B-A3E0-4DAC-8F77-95D36844CEFF}" type="pres">
      <dgm:prSet presAssocID="{013CB01D-5A62-4F31-AF8B-47A5FF8F37C4}" presName="hierChild3" presStyleCnt="0"/>
      <dgm:spPr/>
    </dgm:pt>
    <dgm:pt modelId="{423BECA9-E7D1-4395-97BE-042914181E34}" type="pres">
      <dgm:prSet presAssocID="{3A896B5F-05FF-45B7-9E81-50611CDFB91F}" presName="Name17" presStyleLbl="parChTrans1D3" presStyleIdx="0" presStyleCnt="3"/>
      <dgm:spPr/>
      <dgm:t>
        <a:bodyPr/>
        <a:lstStyle/>
        <a:p>
          <a:endParaRPr lang="en-MY"/>
        </a:p>
      </dgm:t>
    </dgm:pt>
    <dgm:pt modelId="{B77C1877-DA28-4E55-B0FE-DFED0DC714FA}" type="pres">
      <dgm:prSet presAssocID="{B59377C5-7B01-463D-BC3A-7ED7602B7489}" presName="hierRoot3" presStyleCnt="0"/>
      <dgm:spPr/>
    </dgm:pt>
    <dgm:pt modelId="{7EEAA761-A050-456C-9F68-F05136A7D671}" type="pres">
      <dgm:prSet presAssocID="{B59377C5-7B01-463D-BC3A-7ED7602B7489}" presName="composite3" presStyleCnt="0"/>
      <dgm:spPr/>
    </dgm:pt>
    <dgm:pt modelId="{3B74C5FA-67A9-4270-8FD4-526D8DC26983}" type="pres">
      <dgm:prSet presAssocID="{B59377C5-7B01-463D-BC3A-7ED7602B7489}" presName="image3" presStyleLbl="node3" presStyleIdx="0" presStyleCnt="3" custScaleX="89760" custScaleY="124110"/>
      <dgm:spPr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</dgm:pt>
    <dgm:pt modelId="{9D831D37-E2E1-4156-8F62-17D0E2BB4CF6}" type="pres">
      <dgm:prSet presAssocID="{B59377C5-7B01-463D-BC3A-7ED7602B7489}" presName="text3" presStyleLbl="revTx" presStyleIdx="2" presStyleCnt="6" custScaleX="165857" custLinFactNeighborX="25665" custLinFactNeighborY="639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A2AF85F5-54BC-4CCA-873C-6C5281A5DD81}" type="pres">
      <dgm:prSet presAssocID="{B59377C5-7B01-463D-BC3A-7ED7602B7489}" presName="hierChild4" presStyleCnt="0"/>
      <dgm:spPr/>
    </dgm:pt>
    <dgm:pt modelId="{44D49F68-4204-4707-971D-BCE87EC7DBF6}" type="pres">
      <dgm:prSet presAssocID="{377AC275-A0CA-410F-82BB-53D1DE4B047C}" presName="Name17" presStyleLbl="parChTrans1D3" presStyleIdx="1" presStyleCnt="3"/>
      <dgm:spPr/>
      <dgm:t>
        <a:bodyPr/>
        <a:lstStyle/>
        <a:p>
          <a:endParaRPr lang="en-MY"/>
        </a:p>
      </dgm:t>
    </dgm:pt>
    <dgm:pt modelId="{E2055EA1-3C98-4694-BD66-FA6D81D30F99}" type="pres">
      <dgm:prSet presAssocID="{D7029B68-DA29-4AFD-B443-759ED8BF26FE}" presName="hierRoot3" presStyleCnt="0"/>
      <dgm:spPr/>
    </dgm:pt>
    <dgm:pt modelId="{4BD41CC9-1827-4336-AD2C-3D3E2140903C}" type="pres">
      <dgm:prSet presAssocID="{D7029B68-DA29-4AFD-B443-759ED8BF26FE}" presName="composite3" presStyleCnt="0"/>
      <dgm:spPr/>
    </dgm:pt>
    <dgm:pt modelId="{5D8EBB97-EDE1-4968-B1E0-43BBD118520A}" type="pres">
      <dgm:prSet presAssocID="{D7029B68-DA29-4AFD-B443-759ED8BF26FE}" presName="image3" presStyleLbl="node3" presStyleIdx="1" presStyleCnt="3" custScaleX="92283" custScaleY="129765" custLinFactNeighborX="8099"/>
      <dgm:spPr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</dgm:spPr>
    </dgm:pt>
    <dgm:pt modelId="{1CC89566-EC18-4842-8A8C-02AC9C5A3AAA}" type="pres">
      <dgm:prSet presAssocID="{D7029B68-DA29-4AFD-B443-759ED8BF26FE}" presName="text3" presStyleLbl="revTx" presStyleIdx="3" presStyleCnt="6" custScaleX="151649" custLinFactNeighborX="24349" custLinFactNeighborY="-27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3AF8D6C0-E231-410A-9322-487ED23B3866}" type="pres">
      <dgm:prSet presAssocID="{D7029B68-DA29-4AFD-B443-759ED8BF26FE}" presName="hierChild4" presStyleCnt="0"/>
      <dgm:spPr/>
    </dgm:pt>
    <dgm:pt modelId="{8594E3EB-4AEC-45EE-885F-C711E2D80951}" type="pres">
      <dgm:prSet presAssocID="{574FA63D-D89D-42A8-AB90-F990FF7D063A}" presName="Name10" presStyleLbl="parChTrans1D2" presStyleIdx="1" presStyleCnt="2"/>
      <dgm:spPr/>
      <dgm:t>
        <a:bodyPr/>
        <a:lstStyle/>
        <a:p>
          <a:endParaRPr lang="en-MY"/>
        </a:p>
      </dgm:t>
    </dgm:pt>
    <dgm:pt modelId="{F923FFC0-20EC-4A0C-B563-D90A933B2EC5}" type="pres">
      <dgm:prSet presAssocID="{E964CEF8-C272-4386-B73B-3A1AA238B6D7}" presName="hierRoot2" presStyleCnt="0"/>
      <dgm:spPr/>
    </dgm:pt>
    <dgm:pt modelId="{78019C40-949A-4DC6-9233-7FB2B55CA6FA}" type="pres">
      <dgm:prSet presAssocID="{E964CEF8-C272-4386-B73B-3A1AA238B6D7}" presName="composite2" presStyleCnt="0"/>
      <dgm:spPr/>
    </dgm:pt>
    <dgm:pt modelId="{0DE1630F-403F-4061-A964-24826C21559C}" type="pres">
      <dgm:prSet presAssocID="{E964CEF8-C272-4386-B73B-3A1AA238B6D7}" presName="image2" presStyleLbl="node2" presStyleIdx="1" presStyleCnt="2" custScaleX="98063" custScaleY="126533" custLinFactNeighborX="-38820"/>
      <dgm:spPr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E6B8167-8CF6-4427-B75A-79B5A5455BD6}" type="pres">
      <dgm:prSet presAssocID="{E964CEF8-C272-4386-B73B-3A1AA238B6D7}" presName="text2" presStyleLbl="revTx" presStyleIdx="4" presStyleCnt="6" custScaleX="157414" custLinFactNeighborX="253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98F4E5AA-B7DB-45D1-8112-50F9D0976281}" type="pres">
      <dgm:prSet presAssocID="{E964CEF8-C272-4386-B73B-3A1AA238B6D7}" presName="hierChild3" presStyleCnt="0"/>
      <dgm:spPr/>
    </dgm:pt>
    <dgm:pt modelId="{7665B5BB-D93B-4F0C-BFCE-B4D6E7606CB5}" type="pres">
      <dgm:prSet presAssocID="{67D80C37-4D98-4DF1-A49A-041BFA91B4FD}" presName="Name17" presStyleLbl="parChTrans1D3" presStyleIdx="2" presStyleCnt="3"/>
      <dgm:spPr/>
      <dgm:t>
        <a:bodyPr/>
        <a:lstStyle/>
        <a:p>
          <a:endParaRPr lang="en-MY"/>
        </a:p>
      </dgm:t>
    </dgm:pt>
    <dgm:pt modelId="{4C7500FB-FB6C-4843-8B83-9B8587862059}" type="pres">
      <dgm:prSet presAssocID="{D1F6420D-D7DF-4AB7-8A47-A1C1AE922564}" presName="hierRoot3" presStyleCnt="0"/>
      <dgm:spPr/>
    </dgm:pt>
    <dgm:pt modelId="{B7FB8E0B-9C28-4BD3-B95F-277F156E9A0A}" type="pres">
      <dgm:prSet presAssocID="{D1F6420D-D7DF-4AB7-8A47-A1C1AE922564}" presName="composite3" presStyleCnt="0"/>
      <dgm:spPr/>
    </dgm:pt>
    <dgm:pt modelId="{C51D9434-B571-41EC-B808-89867E40AB8A}" type="pres">
      <dgm:prSet presAssocID="{D1F6420D-D7DF-4AB7-8A47-A1C1AE922564}" presName="image3" presStyleLbl="node3" presStyleIdx="2" presStyleCnt="3" custScaleX="97887" custScaleY="117486" custLinFactNeighborY="-5716"/>
      <dgm:spPr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solidFill>
            <a:schemeClr val="tx1"/>
          </a:solidFill>
        </a:ln>
      </dgm:spPr>
    </dgm:pt>
    <dgm:pt modelId="{7DA00945-25B9-4E5C-A3CE-A0700DB1652F}" type="pres">
      <dgm:prSet presAssocID="{D1F6420D-D7DF-4AB7-8A47-A1C1AE922564}" presName="text3" presStyleLbl="revTx" presStyleIdx="5" presStyleCnt="6" custScaleX="126714" custLinFactNeighborX="12791" custLinFactNeighborY="-27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7C4B2268-093C-4414-AB89-7C90AE66309E}" type="pres">
      <dgm:prSet presAssocID="{D1F6420D-D7DF-4AB7-8A47-A1C1AE922564}" presName="hierChild4" presStyleCnt="0"/>
      <dgm:spPr/>
    </dgm:pt>
  </dgm:ptLst>
  <dgm:cxnLst>
    <dgm:cxn modelId="{607D68A6-D272-4FD2-A8D6-C071AA70D258}" srcId="{C68A9643-10A9-4F1E-BB38-BE8720777FFC}" destId="{7F6F1272-D762-4453-B352-C726719FC8E7}" srcOrd="0" destOrd="0" parTransId="{924A9A3E-90D3-4509-B94E-639351F0BFCD}" sibTransId="{3D35DFA5-F3CB-41D4-A45F-BD99CB6EC71C}"/>
    <dgm:cxn modelId="{4908837E-406D-4534-9461-43CA2D96E327}" srcId="{E964CEF8-C272-4386-B73B-3A1AA238B6D7}" destId="{D1F6420D-D7DF-4AB7-8A47-A1C1AE922564}" srcOrd="0" destOrd="0" parTransId="{67D80C37-4D98-4DF1-A49A-041BFA91B4FD}" sibTransId="{CA8E719E-3D25-46A5-8F8C-6B653DA06D50}"/>
    <dgm:cxn modelId="{8BADF088-5BEF-4B67-ACA9-6D5887B635C9}" type="presOf" srcId="{B59377C5-7B01-463D-BC3A-7ED7602B7489}" destId="{9D831D37-E2E1-4156-8F62-17D0E2BB4CF6}" srcOrd="0" destOrd="0" presId="urn:microsoft.com/office/officeart/2009/layout/CirclePictureHierarchy"/>
    <dgm:cxn modelId="{3F2740EB-CBA1-4BCD-A069-6E661BF945D4}" type="presOf" srcId="{013CB01D-5A62-4F31-AF8B-47A5FF8F37C4}" destId="{C67F4659-EB6F-48C1-B90F-CBF5474FF139}" srcOrd="0" destOrd="0" presId="urn:microsoft.com/office/officeart/2009/layout/CirclePictureHierarchy"/>
    <dgm:cxn modelId="{2D245875-F3D2-45B8-B7F6-4ADBF7BC5F57}" type="presOf" srcId="{574FA63D-D89D-42A8-AB90-F990FF7D063A}" destId="{8594E3EB-4AEC-45EE-885F-C711E2D80951}" srcOrd="0" destOrd="0" presId="urn:microsoft.com/office/officeart/2009/layout/CirclePictureHierarchy"/>
    <dgm:cxn modelId="{7CEFB939-14D6-4FBD-9F58-8FDC61990C1B}" srcId="{7F6F1272-D762-4453-B352-C726719FC8E7}" destId="{E964CEF8-C272-4386-B73B-3A1AA238B6D7}" srcOrd="1" destOrd="0" parTransId="{574FA63D-D89D-42A8-AB90-F990FF7D063A}" sibTransId="{C0E9172E-380A-481B-A986-4F76BA0350E3}"/>
    <dgm:cxn modelId="{EE9425A4-051A-451C-932D-D329131DBC6C}" type="presOf" srcId="{C68A9643-10A9-4F1E-BB38-BE8720777FFC}" destId="{66CFC721-363D-4379-A027-080E2138F420}" srcOrd="0" destOrd="0" presId="urn:microsoft.com/office/officeart/2009/layout/CirclePictureHierarchy"/>
    <dgm:cxn modelId="{7FB8F26F-849F-4F10-AEA4-EF4169483A47}" type="presOf" srcId="{7F6F1272-D762-4453-B352-C726719FC8E7}" destId="{C3B3B528-DA83-4F99-81A1-A0C7535E6C41}" srcOrd="0" destOrd="0" presId="urn:microsoft.com/office/officeart/2009/layout/CirclePictureHierarchy"/>
    <dgm:cxn modelId="{EDCEFBA6-2C71-49D9-807F-00230642D7EE}" type="presOf" srcId="{09F30A33-837E-4F65-A249-D32EE1505D66}" destId="{CDD3E1CB-4D90-495D-B5A6-8C3D46A90E75}" srcOrd="0" destOrd="0" presId="urn:microsoft.com/office/officeart/2009/layout/CirclePictureHierarchy"/>
    <dgm:cxn modelId="{B0762188-C985-474C-9818-95A1815FC16F}" srcId="{013CB01D-5A62-4F31-AF8B-47A5FF8F37C4}" destId="{D7029B68-DA29-4AFD-B443-759ED8BF26FE}" srcOrd="1" destOrd="0" parTransId="{377AC275-A0CA-410F-82BB-53D1DE4B047C}" sibTransId="{BC9BE3DA-63F1-4029-B2BA-429230C5E72D}"/>
    <dgm:cxn modelId="{3C4C8A41-F05E-4CD7-B3A1-D748546BB9FA}" srcId="{013CB01D-5A62-4F31-AF8B-47A5FF8F37C4}" destId="{B59377C5-7B01-463D-BC3A-7ED7602B7489}" srcOrd="0" destOrd="0" parTransId="{3A896B5F-05FF-45B7-9E81-50611CDFB91F}" sibTransId="{C5A05EE4-707E-4071-BD4D-4645A985CC5C}"/>
    <dgm:cxn modelId="{5955B613-E6DB-4512-9C97-EE06A2EF977A}" srcId="{7F6F1272-D762-4453-B352-C726719FC8E7}" destId="{013CB01D-5A62-4F31-AF8B-47A5FF8F37C4}" srcOrd="0" destOrd="0" parTransId="{09F30A33-837E-4F65-A249-D32EE1505D66}" sibTransId="{3A015DB4-606F-4D99-A8F5-F535BD6279FB}"/>
    <dgm:cxn modelId="{849A2784-CD55-4ED8-8854-825364D4E43D}" type="presOf" srcId="{3A896B5F-05FF-45B7-9E81-50611CDFB91F}" destId="{423BECA9-E7D1-4395-97BE-042914181E34}" srcOrd="0" destOrd="0" presId="urn:microsoft.com/office/officeart/2009/layout/CirclePictureHierarchy"/>
    <dgm:cxn modelId="{613942E4-C6AF-4CA7-B807-0EE918207F87}" type="presOf" srcId="{D7029B68-DA29-4AFD-B443-759ED8BF26FE}" destId="{1CC89566-EC18-4842-8A8C-02AC9C5A3AAA}" srcOrd="0" destOrd="0" presId="urn:microsoft.com/office/officeart/2009/layout/CirclePictureHierarchy"/>
    <dgm:cxn modelId="{B2010064-BA6C-4C10-A90C-7672C56484E8}" type="presOf" srcId="{D1F6420D-D7DF-4AB7-8A47-A1C1AE922564}" destId="{7DA00945-25B9-4E5C-A3CE-A0700DB1652F}" srcOrd="0" destOrd="0" presId="urn:microsoft.com/office/officeart/2009/layout/CirclePictureHierarchy"/>
    <dgm:cxn modelId="{63279316-6A6D-4FDC-A835-8BB1214AAC0F}" type="presOf" srcId="{67D80C37-4D98-4DF1-A49A-041BFA91B4FD}" destId="{7665B5BB-D93B-4F0C-BFCE-B4D6E7606CB5}" srcOrd="0" destOrd="0" presId="urn:microsoft.com/office/officeart/2009/layout/CirclePictureHierarchy"/>
    <dgm:cxn modelId="{3A1EDF0E-D6F9-405A-95B9-F80A7B62CDA3}" type="presOf" srcId="{377AC275-A0CA-410F-82BB-53D1DE4B047C}" destId="{44D49F68-4204-4707-971D-BCE87EC7DBF6}" srcOrd="0" destOrd="0" presId="urn:microsoft.com/office/officeart/2009/layout/CirclePictureHierarchy"/>
    <dgm:cxn modelId="{5FC93A7D-5509-4ACF-B146-0DD513A7F70F}" type="presOf" srcId="{E964CEF8-C272-4386-B73B-3A1AA238B6D7}" destId="{EE6B8167-8CF6-4427-B75A-79B5A5455BD6}" srcOrd="0" destOrd="0" presId="urn:microsoft.com/office/officeart/2009/layout/CirclePictureHierarchy"/>
    <dgm:cxn modelId="{9BBE011B-AACD-42FB-99D3-D5B0B6CBB2C3}" type="presParOf" srcId="{66CFC721-363D-4379-A027-080E2138F420}" destId="{F63928A4-A798-4580-B72B-F6E67D70FA33}" srcOrd="0" destOrd="0" presId="urn:microsoft.com/office/officeart/2009/layout/CirclePictureHierarchy"/>
    <dgm:cxn modelId="{0766330F-12E8-441D-9EF5-888C76D5CCDE}" type="presParOf" srcId="{F63928A4-A798-4580-B72B-F6E67D70FA33}" destId="{BA85E5A8-2BD1-47B2-8FCD-BEC360C609B2}" srcOrd="0" destOrd="0" presId="urn:microsoft.com/office/officeart/2009/layout/CirclePictureHierarchy"/>
    <dgm:cxn modelId="{9119C2EE-FF6F-440A-8FC2-6D50961FD52B}" type="presParOf" srcId="{BA85E5A8-2BD1-47B2-8FCD-BEC360C609B2}" destId="{27872905-A59A-48CB-889F-53BB40594DC8}" srcOrd="0" destOrd="0" presId="urn:microsoft.com/office/officeart/2009/layout/CirclePictureHierarchy"/>
    <dgm:cxn modelId="{6F9E76A2-67B1-457A-823F-20DD5FC030C5}" type="presParOf" srcId="{BA85E5A8-2BD1-47B2-8FCD-BEC360C609B2}" destId="{C3B3B528-DA83-4F99-81A1-A0C7535E6C41}" srcOrd="1" destOrd="0" presId="urn:microsoft.com/office/officeart/2009/layout/CirclePictureHierarchy"/>
    <dgm:cxn modelId="{C6CCB989-D2C6-4196-997C-65435B1CD2AB}" type="presParOf" srcId="{F63928A4-A798-4580-B72B-F6E67D70FA33}" destId="{1016D44A-8CAF-4E5F-A2BF-7938B0E5E869}" srcOrd="1" destOrd="0" presId="urn:microsoft.com/office/officeart/2009/layout/CirclePictureHierarchy"/>
    <dgm:cxn modelId="{D8B4B881-F430-46F0-BD24-A17F097ED3BF}" type="presParOf" srcId="{1016D44A-8CAF-4E5F-A2BF-7938B0E5E869}" destId="{CDD3E1CB-4D90-495D-B5A6-8C3D46A90E75}" srcOrd="0" destOrd="0" presId="urn:microsoft.com/office/officeart/2009/layout/CirclePictureHierarchy"/>
    <dgm:cxn modelId="{1C9C1A7F-61CB-42EF-97BD-B31FFD4F590D}" type="presParOf" srcId="{1016D44A-8CAF-4E5F-A2BF-7938B0E5E869}" destId="{C1CFB6B1-7B1C-48E2-A1EA-439A7E9A231C}" srcOrd="1" destOrd="0" presId="urn:microsoft.com/office/officeart/2009/layout/CirclePictureHierarchy"/>
    <dgm:cxn modelId="{9F545C42-B385-4429-B6E5-7E04A996EA01}" type="presParOf" srcId="{C1CFB6B1-7B1C-48E2-A1EA-439A7E9A231C}" destId="{ECA4AB2C-E46E-45DF-9D65-F66670AC1B62}" srcOrd="0" destOrd="0" presId="urn:microsoft.com/office/officeart/2009/layout/CirclePictureHierarchy"/>
    <dgm:cxn modelId="{15A4957E-5885-4AA4-9C6F-13956D687EF3}" type="presParOf" srcId="{ECA4AB2C-E46E-45DF-9D65-F66670AC1B62}" destId="{293C518F-4764-416A-B6FE-87AE91E5D2D7}" srcOrd="0" destOrd="0" presId="urn:microsoft.com/office/officeart/2009/layout/CirclePictureHierarchy"/>
    <dgm:cxn modelId="{3C0B1BBF-0B95-49DC-A5EE-618441797F92}" type="presParOf" srcId="{ECA4AB2C-E46E-45DF-9D65-F66670AC1B62}" destId="{C67F4659-EB6F-48C1-B90F-CBF5474FF139}" srcOrd="1" destOrd="0" presId="urn:microsoft.com/office/officeart/2009/layout/CirclePictureHierarchy"/>
    <dgm:cxn modelId="{895ABD80-F19E-48C8-8B2B-7D98054451DE}" type="presParOf" srcId="{C1CFB6B1-7B1C-48E2-A1EA-439A7E9A231C}" destId="{5F8DE13B-A3E0-4DAC-8F77-95D36844CEFF}" srcOrd="1" destOrd="0" presId="urn:microsoft.com/office/officeart/2009/layout/CirclePictureHierarchy"/>
    <dgm:cxn modelId="{51BA263C-C7C7-449C-B654-DE5890F1E3B7}" type="presParOf" srcId="{5F8DE13B-A3E0-4DAC-8F77-95D36844CEFF}" destId="{423BECA9-E7D1-4395-97BE-042914181E34}" srcOrd="0" destOrd="0" presId="urn:microsoft.com/office/officeart/2009/layout/CirclePictureHierarchy"/>
    <dgm:cxn modelId="{76AD2EE8-535D-43B3-BFFD-462A6F7C72EC}" type="presParOf" srcId="{5F8DE13B-A3E0-4DAC-8F77-95D36844CEFF}" destId="{B77C1877-DA28-4E55-B0FE-DFED0DC714FA}" srcOrd="1" destOrd="0" presId="urn:microsoft.com/office/officeart/2009/layout/CirclePictureHierarchy"/>
    <dgm:cxn modelId="{59E71788-ACB7-4A06-9D71-7A199CA47562}" type="presParOf" srcId="{B77C1877-DA28-4E55-B0FE-DFED0DC714FA}" destId="{7EEAA761-A050-456C-9F68-F05136A7D671}" srcOrd="0" destOrd="0" presId="urn:microsoft.com/office/officeart/2009/layout/CirclePictureHierarchy"/>
    <dgm:cxn modelId="{82198E36-CAD7-4BF2-88F8-D2AE54B5CFBE}" type="presParOf" srcId="{7EEAA761-A050-456C-9F68-F05136A7D671}" destId="{3B74C5FA-67A9-4270-8FD4-526D8DC26983}" srcOrd="0" destOrd="0" presId="urn:microsoft.com/office/officeart/2009/layout/CirclePictureHierarchy"/>
    <dgm:cxn modelId="{0F7AF56D-7610-4E7E-B999-4C575500BD23}" type="presParOf" srcId="{7EEAA761-A050-456C-9F68-F05136A7D671}" destId="{9D831D37-E2E1-4156-8F62-17D0E2BB4CF6}" srcOrd="1" destOrd="0" presId="urn:microsoft.com/office/officeart/2009/layout/CirclePictureHierarchy"/>
    <dgm:cxn modelId="{A5D57629-0500-49EC-95F3-A8B0D580F88D}" type="presParOf" srcId="{B77C1877-DA28-4E55-B0FE-DFED0DC714FA}" destId="{A2AF85F5-54BC-4CCA-873C-6C5281A5DD81}" srcOrd="1" destOrd="0" presId="urn:microsoft.com/office/officeart/2009/layout/CirclePictureHierarchy"/>
    <dgm:cxn modelId="{A20B8EC3-6DC9-488D-BCEA-7D2A3D3A88F4}" type="presParOf" srcId="{5F8DE13B-A3E0-4DAC-8F77-95D36844CEFF}" destId="{44D49F68-4204-4707-971D-BCE87EC7DBF6}" srcOrd="2" destOrd="0" presId="urn:microsoft.com/office/officeart/2009/layout/CirclePictureHierarchy"/>
    <dgm:cxn modelId="{38C3B683-9D27-4F07-A4FC-0C1B71124100}" type="presParOf" srcId="{5F8DE13B-A3E0-4DAC-8F77-95D36844CEFF}" destId="{E2055EA1-3C98-4694-BD66-FA6D81D30F99}" srcOrd="3" destOrd="0" presId="urn:microsoft.com/office/officeart/2009/layout/CirclePictureHierarchy"/>
    <dgm:cxn modelId="{5C62F413-63D1-4289-88E4-26ED32A3F9DA}" type="presParOf" srcId="{E2055EA1-3C98-4694-BD66-FA6D81D30F99}" destId="{4BD41CC9-1827-4336-AD2C-3D3E2140903C}" srcOrd="0" destOrd="0" presId="urn:microsoft.com/office/officeart/2009/layout/CirclePictureHierarchy"/>
    <dgm:cxn modelId="{FB441393-C4C0-4F33-80F1-F68307A8BFF5}" type="presParOf" srcId="{4BD41CC9-1827-4336-AD2C-3D3E2140903C}" destId="{5D8EBB97-EDE1-4968-B1E0-43BBD118520A}" srcOrd="0" destOrd="0" presId="urn:microsoft.com/office/officeart/2009/layout/CirclePictureHierarchy"/>
    <dgm:cxn modelId="{8E11CFB6-E384-4C42-88D0-5A8A10415692}" type="presParOf" srcId="{4BD41CC9-1827-4336-AD2C-3D3E2140903C}" destId="{1CC89566-EC18-4842-8A8C-02AC9C5A3AAA}" srcOrd="1" destOrd="0" presId="urn:microsoft.com/office/officeart/2009/layout/CirclePictureHierarchy"/>
    <dgm:cxn modelId="{821F68EF-88FD-487B-BDC8-AD2D5B6E0470}" type="presParOf" srcId="{E2055EA1-3C98-4694-BD66-FA6D81D30F99}" destId="{3AF8D6C0-E231-410A-9322-487ED23B3866}" srcOrd="1" destOrd="0" presId="urn:microsoft.com/office/officeart/2009/layout/CirclePictureHierarchy"/>
    <dgm:cxn modelId="{13AE3A0E-7C3E-4D3C-9001-5D935152B275}" type="presParOf" srcId="{1016D44A-8CAF-4E5F-A2BF-7938B0E5E869}" destId="{8594E3EB-4AEC-45EE-885F-C711E2D80951}" srcOrd="2" destOrd="0" presId="urn:microsoft.com/office/officeart/2009/layout/CirclePictureHierarchy"/>
    <dgm:cxn modelId="{6DBA6423-902F-4A58-84DB-A0839BFB95A3}" type="presParOf" srcId="{1016D44A-8CAF-4E5F-A2BF-7938B0E5E869}" destId="{F923FFC0-20EC-4A0C-B563-D90A933B2EC5}" srcOrd="3" destOrd="0" presId="urn:microsoft.com/office/officeart/2009/layout/CirclePictureHierarchy"/>
    <dgm:cxn modelId="{B454CAEB-7B52-40F6-8299-7BA86F4F042E}" type="presParOf" srcId="{F923FFC0-20EC-4A0C-B563-D90A933B2EC5}" destId="{78019C40-949A-4DC6-9233-7FB2B55CA6FA}" srcOrd="0" destOrd="0" presId="urn:microsoft.com/office/officeart/2009/layout/CirclePictureHierarchy"/>
    <dgm:cxn modelId="{552970F0-B41B-4C5B-A25D-E167C722A6C8}" type="presParOf" srcId="{78019C40-949A-4DC6-9233-7FB2B55CA6FA}" destId="{0DE1630F-403F-4061-A964-24826C21559C}" srcOrd="0" destOrd="0" presId="urn:microsoft.com/office/officeart/2009/layout/CirclePictureHierarchy"/>
    <dgm:cxn modelId="{C9F7DEAF-1F81-4A48-97F0-07672D7CEDB5}" type="presParOf" srcId="{78019C40-949A-4DC6-9233-7FB2B55CA6FA}" destId="{EE6B8167-8CF6-4427-B75A-79B5A5455BD6}" srcOrd="1" destOrd="0" presId="urn:microsoft.com/office/officeart/2009/layout/CirclePictureHierarchy"/>
    <dgm:cxn modelId="{8369CC99-40B7-4F10-B2D1-3E1406AADFFC}" type="presParOf" srcId="{F923FFC0-20EC-4A0C-B563-D90A933B2EC5}" destId="{98F4E5AA-B7DB-45D1-8112-50F9D0976281}" srcOrd="1" destOrd="0" presId="urn:microsoft.com/office/officeart/2009/layout/CirclePictureHierarchy"/>
    <dgm:cxn modelId="{E4EA5B3F-8657-45B3-8DE1-03DF3DE0A53C}" type="presParOf" srcId="{98F4E5AA-B7DB-45D1-8112-50F9D0976281}" destId="{7665B5BB-D93B-4F0C-BFCE-B4D6E7606CB5}" srcOrd="0" destOrd="0" presId="urn:microsoft.com/office/officeart/2009/layout/CirclePictureHierarchy"/>
    <dgm:cxn modelId="{262F7421-4B1D-4813-8901-E8E2D45F82ED}" type="presParOf" srcId="{98F4E5AA-B7DB-45D1-8112-50F9D0976281}" destId="{4C7500FB-FB6C-4843-8B83-9B8587862059}" srcOrd="1" destOrd="0" presId="urn:microsoft.com/office/officeart/2009/layout/CirclePictureHierarchy"/>
    <dgm:cxn modelId="{8683286D-D14E-477F-A59B-28AC90DF4D0F}" type="presParOf" srcId="{4C7500FB-FB6C-4843-8B83-9B8587862059}" destId="{B7FB8E0B-9C28-4BD3-B95F-277F156E9A0A}" srcOrd="0" destOrd="0" presId="urn:microsoft.com/office/officeart/2009/layout/CirclePictureHierarchy"/>
    <dgm:cxn modelId="{131B9230-9CB8-4352-921B-1BF75375CF18}" type="presParOf" srcId="{B7FB8E0B-9C28-4BD3-B95F-277F156E9A0A}" destId="{C51D9434-B571-41EC-B808-89867E40AB8A}" srcOrd="0" destOrd="0" presId="urn:microsoft.com/office/officeart/2009/layout/CirclePictureHierarchy"/>
    <dgm:cxn modelId="{6CD07FFC-4F02-43B5-86CE-9045FB242CBC}" type="presParOf" srcId="{B7FB8E0B-9C28-4BD3-B95F-277F156E9A0A}" destId="{7DA00945-25B9-4E5C-A3CE-A0700DB1652F}" srcOrd="1" destOrd="0" presId="urn:microsoft.com/office/officeart/2009/layout/CirclePictureHierarchy"/>
    <dgm:cxn modelId="{A9A93688-BB16-4DE3-B840-225EA0C9702A}" type="presParOf" srcId="{4C7500FB-FB6C-4843-8B83-9B8587862059}" destId="{7C4B2268-093C-4414-AB89-7C90AE66309E}" srcOrd="1" destOrd="0" presId="urn:microsoft.com/office/officeart/2009/layout/CirclePicture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6592E-5388-4CD8-A620-ECC536A6AA33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ED59FBC6-6653-4C6C-8BA2-7E0294F85D8D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>
              <a:latin typeface="Aharoni" pitchFamily="2" charset="-79"/>
              <a:cs typeface="Aharoni" pitchFamily="2" charset="-79"/>
            </a:rPr>
            <a:t>FINANCIAL STATEMENT</a:t>
          </a:r>
          <a:endParaRPr lang="en-MY" dirty="0">
            <a:latin typeface="Aharoni" pitchFamily="2" charset="-79"/>
            <a:cs typeface="Aharoni" pitchFamily="2" charset="-79"/>
          </a:endParaRPr>
        </a:p>
      </dgm:t>
    </dgm:pt>
    <dgm:pt modelId="{045750D7-4CC3-42DA-8875-407515669C0F}" type="parTrans" cxnId="{511F0E88-FCB5-4E3D-8517-3E07FC197699}">
      <dgm:prSet/>
      <dgm:spPr/>
      <dgm:t>
        <a:bodyPr/>
        <a:lstStyle/>
        <a:p>
          <a:endParaRPr lang="en-MY">
            <a:latin typeface="Aharoni" pitchFamily="2" charset="-79"/>
            <a:cs typeface="Aharoni" pitchFamily="2" charset="-79"/>
          </a:endParaRPr>
        </a:p>
      </dgm:t>
    </dgm:pt>
    <dgm:pt modelId="{E5944669-0E29-4150-A999-F9F08E8EC1F1}" type="sibTrans" cxnId="{511F0E88-FCB5-4E3D-8517-3E07FC197699}">
      <dgm:prSet/>
      <dgm:spPr/>
      <dgm:t>
        <a:bodyPr/>
        <a:lstStyle/>
        <a:p>
          <a:endParaRPr lang="en-MY">
            <a:latin typeface="Aharoni" pitchFamily="2" charset="-79"/>
            <a:cs typeface="Aharoni" pitchFamily="2" charset="-79"/>
          </a:endParaRPr>
        </a:p>
      </dgm:t>
    </dgm:pt>
    <dgm:pt modelId="{20A7C701-4801-4585-9126-B23139F5674F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>
              <a:latin typeface="Aharoni" pitchFamily="2" charset="-79"/>
              <a:cs typeface="Aharoni" pitchFamily="2" charset="-79"/>
            </a:rPr>
            <a:t>BALANCE SHEET</a:t>
          </a:r>
          <a:endParaRPr lang="en-MY" dirty="0">
            <a:latin typeface="Aharoni" pitchFamily="2" charset="-79"/>
            <a:cs typeface="Aharoni" pitchFamily="2" charset="-79"/>
          </a:endParaRPr>
        </a:p>
      </dgm:t>
    </dgm:pt>
    <dgm:pt modelId="{6676C820-5FC4-427D-917D-1B50BFA87850}" type="parTrans" cxnId="{07E5253F-0914-4B0E-8786-9C277E162A41}">
      <dgm:prSet/>
      <dgm:spPr/>
      <dgm:t>
        <a:bodyPr/>
        <a:lstStyle/>
        <a:p>
          <a:endParaRPr lang="en-MY">
            <a:latin typeface="Aharoni" pitchFamily="2" charset="-79"/>
            <a:cs typeface="Aharoni" pitchFamily="2" charset="-79"/>
          </a:endParaRPr>
        </a:p>
      </dgm:t>
    </dgm:pt>
    <dgm:pt modelId="{CF929683-8579-4A51-B325-35A87C9424E8}" type="sibTrans" cxnId="{07E5253F-0914-4B0E-8786-9C277E162A41}">
      <dgm:prSet/>
      <dgm:spPr/>
      <dgm:t>
        <a:bodyPr/>
        <a:lstStyle/>
        <a:p>
          <a:endParaRPr lang="en-MY">
            <a:latin typeface="Aharoni" pitchFamily="2" charset="-79"/>
            <a:cs typeface="Aharoni" pitchFamily="2" charset="-79"/>
          </a:endParaRPr>
        </a:p>
      </dgm:t>
    </dgm:pt>
    <dgm:pt modelId="{6C28D93A-3E1D-4B14-A7CF-31FD8A8A8139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>
              <a:latin typeface="Aharoni" pitchFamily="2" charset="-79"/>
              <a:cs typeface="Aharoni" pitchFamily="2" charset="-79"/>
            </a:rPr>
            <a:t>INCOME STATEMENT</a:t>
          </a:r>
          <a:endParaRPr lang="en-MY" dirty="0">
            <a:latin typeface="Aharoni" pitchFamily="2" charset="-79"/>
            <a:cs typeface="Aharoni" pitchFamily="2" charset="-79"/>
          </a:endParaRPr>
        </a:p>
      </dgm:t>
    </dgm:pt>
    <dgm:pt modelId="{AEDAF2A6-53A1-4501-AB16-6777F6F5415F}" type="parTrans" cxnId="{236504D5-B539-49BC-B1F6-70E606FAC7D1}">
      <dgm:prSet/>
      <dgm:spPr/>
      <dgm:t>
        <a:bodyPr/>
        <a:lstStyle/>
        <a:p>
          <a:endParaRPr lang="en-MY">
            <a:latin typeface="Aharoni" pitchFamily="2" charset="-79"/>
            <a:cs typeface="Aharoni" pitchFamily="2" charset="-79"/>
          </a:endParaRPr>
        </a:p>
      </dgm:t>
    </dgm:pt>
    <dgm:pt modelId="{1A2CA394-5BC1-4BD1-BBE0-E60D30352F00}" type="sibTrans" cxnId="{236504D5-B539-49BC-B1F6-70E606FAC7D1}">
      <dgm:prSet/>
      <dgm:spPr/>
      <dgm:t>
        <a:bodyPr/>
        <a:lstStyle/>
        <a:p>
          <a:endParaRPr lang="en-MY">
            <a:latin typeface="Aharoni" pitchFamily="2" charset="-79"/>
            <a:cs typeface="Aharoni" pitchFamily="2" charset="-79"/>
          </a:endParaRPr>
        </a:p>
      </dgm:t>
    </dgm:pt>
    <dgm:pt modelId="{4E208612-9EF0-4B4B-A31D-D0BE6FD0E759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dirty="0" smtClean="0">
              <a:latin typeface="Aharoni" pitchFamily="2" charset="-79"/>
              <a:cs typeface="Aharoni" pitchFamily="2" charset="-79"/>
            </a:rPr>
            <a:t>EQUITY</a:t>
          </a:r>
          <a:endParaRPr lang="en-MY" dirty="0">
            <a:latin typeface="Aharoni" pitchFamily="2" charset="-79"/>
            <a:cs typeface="Aharoni" pitchFamily="2" charset="-79"/>
          </a:endParaRPr>
        </a:p>
      </dgm:t>
    </dgm:pt>
    <dgm:pt modelId="{68BB4CE0-C168-47DC-8552-02EDAF7E0152}" type="parTrans" cxnId="{157FC903-BB0B-4705-9486-B2CC047003BE}">
      <dgm:prSet/>
      <dgm:spPr/>
      <dgm:t>
        <a:bodyPr/>
        <a:lstStyle/>
        <a:p>
          <a:endParaRPr lang="en-MY">
            <a:latin typeface="Aharoni" pitchFamily="2" charset="-79"/>
            <a:cs typeface="Aharoni" pitchFamily="2" charset="-79"/>
          </a:endParaRPr>
        </a:p>
      </dgm:t>
    </dgm:pt>
    <dgm:pt modelId="{E3EF4CEB-F57D-461A-B18E-43E73AD4E2D2}" type="sibTrans" cxnId="{157FC903-BB0B-4705-9486-B2CC047003BE}">
      <dgm:prSet/>
      <dgm:spPr/>
      <dgm:t>
        <a:bodyPr/>
        <a:lstStyle/>
        <a:p>
          <a:endParaRPr lang="en-MY">
            <a:latin typeface="Aharoni" pitchFamily="2" charset="-79"/>
            <a:cs typeface="Aharoni" pitchFamily="2" charset="-79"/>
          </a:endParaRPr>
        </a:p>
      </dgm:t>
    </dgm:pt>
    <dgm:pt modelId="{150A09D8-15BF-4152-AC1B-1402F40CF00A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dirty="0" smtClean="0">
              <a:latin typeface="Aharoni" pitchFamily="2" charset="-79"/>
              <a:cs typeface="Aharoni" pitchFamily="2" charset="-79"/>
            </a:rPr>
            <a:t>CASH FLOW</a:t>
          </a:r>
          <a:endParaRPr lang="en-MY" dirty="0">
            <a:latin typeface="Aharoni" pitchFamily="2" charset="-79"/>
            <a:cs typeface="Aharoni" pitchFamily="2" charset="-79"/>
          </a:endParaRPr>
        </a:p>
      </dgm:t>
    </dgm:pt>
    <dgm:pt modelId="{9198E8B3-3303-40D7-A4C2-2EC3CEAE9B7A}" type="parTrans" cxnId="{2C7FA36A-91EF-49FF-AE74-00EB5CF15DD2}">
      <dgm:prSet/>
      <dgm:spPr/>
      <dgm:t>
        <a:bodyPr/>
        <a:lstStyle/>
        <a:p>
          <a:endParaRPr lang="en-MY">
            <a:latin typeface="Aharoni" pitchFamily="2" charset="-79"/>
            <a:cs typeface="Aharoni" pitchFamily="2" charset="-79"/>
          </a:endParaRPr>
        </a:p>
      </dgm:t>
    </dgm:pt>
    <dgm:pt modelId="{897D85BF-0BDF-496A-90B0-D4BE22F03B78}" type="sibTrans" cxnId="{2C7FA36A-91EF-49FF-AE74-00EB5CF15DD2}">
      <dgm:prSet/>
      <dgm:spPr/>
      <dgm:t>
        <a:bodyPr/>
        <a:lstStyle/>
        <a:p>
          <a:endParaRPr lang="en-MY">
            <a:latin typeface="Aharoni" pitchFamily="2" charset="-79"/>
            <a:cs typeface="Aharoni" pitchFamily="2" charset="-79"/>
          </a:endParaRPr>
        </a:p>
      </dgm:t>
    </dgm:pt>
    <dgm:pt modelId="{ECE80DC0-6E7D-48B7-B2AE-27595238CCFB}" type="pres">
      <dgm:prSet presAssocID="{FC46592E-5388-4CD8-A620-ECC536A6AA3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64C760AB-E596-4E16-8C06-2005419ADB82}" type="pres">
      <dgm:prSet presAssocID="{FC46592E-5388-4CD8-A620-ECC536A6AA33}" presName="radial" presStyleCnt="0">
        <dgm:presLayoutVars>
          <dgm:animLvl val="ctr"/>
        </dgm:presLayoutVars>
      </dgm:prSet>
      <dgm:spPr/>
    </dgm:pt>
    <dgm:pt modelId="{58F3A0AE-2DDF-427E-8230-909B2B908B10}" type="pres">
      <dgm:prSet presAssocID="{ED59FBC6-6653-4C6C-8BA2-7E0294F85D8D}" presName="centerShape" presStyleLbl="vennNode1" presStyleIdx="0" presStyleCnt="5"/>
      <dgm:spPr/>
      <dgm:t>
        <a:bodyPr/>
        <a:lstStyle/>
        <a:p>
          <a:endParaRPr lang="en-MY"/>
        </a:p>
      </dgm:t>
    </dgm:pt>
    <dgm:pt modelId="{3F623333-C623-4CC4-AB73-30BE725C6472}" type="pres">
      <dgm:prSet presAssocID="{20A7C701-4801-4585-9126-B23139F5674F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56EC39F-7DA3-4CB7-BA51-9E74201FD85C}" type="pres">
      <dgm:prSet presAssocID="{6C28D93A-3E1D-4B14-A7CF-31FD8A8A8139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F75DC8E-7604-441E-B0AD-211A846F85A2}" type="pres">
      <dgm:prSet presAssocID="{4E208612-9EF0-4B4B-A31D-D0BE6FD0E75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D4C494C-18B4-479E-A9AF-C104D23D55F8}" type="pres">
      <dgm:prSet presAssocID="{150A09D8-15BF-4152-AC1B-1402F40CF00A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9778C4D9-36CC-4D86-9DF0-D4CC71E154B7}" type="presOf" srcId="{20A7C701-4801-4585-9126-B23139F5674F}" destId="{3F623333-C623-4CC4-AB73-30BE725C6472}" srcOrd="0" destOrd="0" presId="urn:microsoft.com/office/officeart/2005/8/layout/radial3"/>
    <dgm:cxn modelId="{326CB6F9-3278-4894-B055-B6516501E5F1}" type="presOf" srcId="{150A09D8-15BF-4152-AC1B-1402F40CF00A}" destId="{1D4C494C-18B4-479E-A9AF-C104D23D55F8}" srcOrd="0" destOrd="0" presId="urn:microsoft.com/office/officeart/2005/8/layout/radial3"/>
    <dgm:cxn modelId="{7E11D401-7ABE-417C-9029-DD875E0F9A16}" type="presOf" srcId="{FC46592E-5388-4CD8-A620-ECC536A6AA33}" destId="{ECE80DC0-6E7D-48B7-B2AE-27595238CCFB}" srcOrd="0" destOrd="0" presId="urn:microsoft.com/office/officeart/2005/8/layout/radial3"/>
    <dgm:cxn modelId="{511F0E88-FCB5-4E3D-8517-3E07FC197699}" srcId="{FC46592E-5388-4CD8-A620-ECC536A6AA33}" destId="{ED59FBC6-6653-4C6C-8BA2-7E0294F85D8D}" srcOrd="0" destOrd="0" parTransId="{045750D7-4CC3-42DA-8875-407515669C0F}" sibTransId="{E5944669-0E29-4150-A999-F9F08E8EC1F1}"/>
    <dgm:cxn modelId="{CDA98EE7-AD9D-4DA3-BFA2-6EB1EBCCE563}" type="presOf" srcId="{6C28D93A-3E1D-4B14-A7CF-31FD8A8A8139}" destId="{E56EC39F-7DA3-4CB7-BA51-9E74201FD85C}" srcOrd="0" destOrd="0" presId="urn:microsoft.com/office/officeart/2005/8/layout/radial3"/>
    <dgm:cxn modelId="{2C7FA36A-91EF-49FF-AE74-00EB5CF15DD2}" srcId="{ED59FBC6-6653-4C6C-8BA2-7E0294F85D8D}" destId="{150A09D8-15BF-4152-AC1B-1402F40CF00A}" srcOrd="3" destOrd="0" parTransId="{9198E8B3-3303-40D7-A4C2-2EC3CEAE9B7A}" sibTransId="{897D85BF-0BDF-496A-90B0-D4BE22F03B78}"/>
    <dgm:cxn modelId="{157FC903-BB0B-4705-9486-B2CC047003BE}" srcId="{ED59FBC6-6653-4C6C-8BA2-7E0294F85D8D}" destId="{4E208612-9EF0-4B4B-A31D-D0BE6FD0E759}" srcOrd="2" destOrd="0" parTransId="{68BB4CE0-C168-47DC-8552-02EDAF7E0152}" sibTransId="{E3EF4CEB-F57D-461A-B18E-43E73AD4E2D2}"/>
    <dgm:cxn modelId="{236504D5-B539-49BC-B1F6-70E606FAC7D1}" srcId="{ED59FBC6-6653-4C6C-8BA2-7E0294F85D8D}" destId="{6C28D93A-3E1D-4B14-A7CF-31FD8A8A8139}" srcOrd="1" destOrd="0" parTransId="{AEDAF2A6-53A1-4501-AB16-6777F6F5415F}" sibTransId="{1A2CA394-5BC1-4BD1-BBE0-E60D30352F00}"/>
    <dgm:cxn modelId="{07E5253F-0914-4B0E-8786-9C277E162A41}" srcId="{ED59FBC6-6653-4C6C-8BA2-7E0294F85D8D}" destId="{20A7C701-4801-4585-9126-B23139F5674F}" srcOrd="0" destOrd="0" parTransId="{6676C820-5FC4-427D-917D-1B50BFA87850}" sibTransId="{CF929683-8579-4A51-B325-35A87C9424E8}"/>
    <dgm:cxn modelId="{01110DAD-B858-40BA-BE07-E7EF07041997}" type="presOf" srcId="{4E208612-9EF0-4B4B-A31D-D0BE6FD0E759}" destId="{AF75DC8E-7604-441E-B0AD-211A846F85A2}" srcOrd="0" destOrd="0" presId="urn:microsoft.com/office/officeart/2005/8/layout/radial3"/>
    <dgm:cxn modelId="{93A7BF98-F57C-41B9-B09B-F67C2833AD25}" type="presOf" srcId="{ED59FBC6-6653-4C6C-8BA2-7E0294F85D8D}" destId="{58F3A0AE-2DDF-427E-8230-909B2B908B10}" srcOrd="0" destOrd="0" presId="urn:microsoft.com/office/officeart/2005/8/layout/radial3"/>
    <dgm:cxn modelId="{CAC57E6A-C295-4656-B087-F93DFD2C2583}" type="presParOf" srcId="{ECE80DC0-6E7D-48B7-B2AE-27595238CCFB}" destId="{64C760AB-E596-4E16-8C06-2005419ADB82}" srcOrd="0" destOrd="0" presId="urn:microsoft.com/office/officeart/2005/8/layout/radial3"/>
    <dgm:cxn modelId="{C495C4F2-370C-4374-8E59-B3A3C492B16F}" type="presParOf" srcId="{64C760AB-E596-4E16-8C06-2005419ADB82}" destId="{58F3A0AE-2DDF-427E-8230-909B2B908B10}" srcOrd="0" destOrd="0" presId="urn:microsoft.com/office/officeart/2005/8/layout/radial3"/>
    <dgm:cxn modelId="{804B683D-97D3-42B1-8F41-4A431F97B048}" type="presParOf" srcId="{64C760AB-E596-4E16-8C06-2005419ADB82}" destId="{3F623333-C623-4CC4-AB73-30BE725C6472}" srcOrd="1" destOrd="0" presId="urn:microsoft.com/office/officeart/2005/8/layout/radial3"/>
    <dgm:cxn modelId="{B0123EC6-2981-4AC4-AB65-129269EDFAEF}" type="presParOf" srcId="{64C760AB-E596-4E16-8C06-2005419ADB82}" destId="{E56EC39F-7DA3-4CB7-BA51-9E74201FD85C}" srcOrd="2" destOrd="0" presId="urn:microsoft.com/office/officeart/2005/8/layout/radial3"/>
    <dgm:cxn modelId="{F09E5412-3725-40F1-992F-6B7A0BC62F2B}" type="presParOf" srcId="{64C760AB-E596-4E16-8C06-2005419ADB82}" destId="{AF75DC8E-7604-441E-B0AD-211A846F85A2}" srcOrd="3" destOrd="0" presId="urn:microsoft.com/office/officeart/2005/8/layout/radial3"/>
    <dgm:cxn modelId="{975EEFD5-85FF-4098-BFE0-95AEC70983FE}" type="presParOf" srcId="{64C760AB-E596-4E16-8C06-2005419ADB82}" destId="{1D4C494C-18B4-479E-A9AF-C104D23D55F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710CC-B3AC-4084-AA93-A1AD7F481877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F699F48D-ADD2-45B8-8C1F-C8147CF880D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RATIO ANALYSIS</a:t>
          </a:r>
          <a:endParaRPr lang="en-MY" sz="24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9D656C07-BFC4-45FA-83AE-03B5F5474297}" type="parTrans" cxnId="{3E371CBC-BB40-4E0E-9EB2-76F01E5D64FA}">
      <dgm:prSet/>
      <dgm:spPr/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43A45BB2-D636-4739-B28F-C3059E042D1D}" type="sibTrans" cxnId="{3E371CBC-BB40-4E0E-9EB2-76F01E5D64FA}">
      <dgm:prSet/>
      <dgm:spPr/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05A736C0-3E64-4FD1-9E00-9EAF5B8EB26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LIQUIDITY</a:t>
          </a:r>
          <a:endParaRPr lang="en-MY" sz="1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08B90C25-B88A-43A1-BFEA-3E0B7ED0A015}" type="parTrans" cxnId="{0946FD83-8995-4274-BD2B-438E60D13A36}">
      <dgm:prSet/>
      <dgm:spPr>
        <a:ln w="28575">
          <a:solidFill>
            <a:srgbClr val="7030A0"/>
          </a:solidFill>
          <a:headEnd type="oval" w="med" len="med"/>
          <a:tailEnd type="triangle" w="med" len="med"/>
        </a:ln>
      </dgm:spPr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ED5F693B-672E-42F2-9401-4A9B6F49460E}" type="sibTrans" cxnId="{0946FD83-8995-4274-BD2B-438E60D13A36}">
      <dgm:prSet/>
      <dgm:spPr>
        <a:solidFill>
          <a:srgbClr val="7030A0"/>
        </a:solidFill>
      </dgm:spPr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D6F63085-69E0-4EE4-BBEB-E01F0BAD17D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EFFICIENCY</a:t>
          </a:r>
          <a:endParaRPr lang="en-MY" sz="16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F20EF182-D82D-41F7-965B-8F01E22C7A3C}" type="parTrans" cxnId="{00E38196-DF96-4DB0-BAE1-8069835C7030}">
      <dgm:prSet/>
      <dgm:spPr>
        <a:ln>
          <a:solidFill>
            <a:srgbClr val="7030A0"/>
          </a:solidFill>
          <a:headEnd type="oval" w="med" len="med"/>
          <a:tailEnd type="triangle" w="med" len="med"/>
        </a:ln>
      </dgm:spPr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3D0567EA-0025-4901-A3F2-58A0489FDE35}" type="sibTrans" cxnId="{00E38196-DF96-4DB0-BAE1-8069835C7030}">
      <dgm:prSet/>
      <dgm:spPr>
        <a:solidFill>
          <a:srgbClr val="7030A0"/>
        </a:solidFill>
      </dgm:spPr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8C30F49A-99D8-47AB-9622-2841AE18B0F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LEVERAGE</a:t>
          </a:r>
          <a:endParaRPr lang="en-MY" sz="1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4A5B4EA3-D86F-41F9-A492-0CD60D447C1A}" type="parTrans" cxnId="{8BEC6BCA-E658-44EB-A8D8-87CEF47C5560}">
      <dgm:prSet/>
      <dgm:spPr>
        <a:ln>
          <a:solidFill>
            <a:srgbClr val="7030A0"/>
          </a:solidFill>
          <a:headEnd type="oval" w="med" len="med"/>
          <a:tailEnd type="triangle" w="med" len="med"/>
        </a:ln>
      </dgm:spPr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0DE049D5-15F1-4A81-9B2B-31DD66FD2CBA}" type="sibTrans" cxnId="{8BEC6BCA-E658-44EB-A8D8-87CEF47C5560}">
      <dgm:prSet/>
      <dgm:spPr>
        <a:solidFill>
          <a:srgbClr val="7030A0"/>
        </a:solidFill>
      </dgm:spPr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D2D8A029-2B84-4DCC-81B1-DF791C8EA45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PROFITABILITY</a:t>
          </a:r>
          <a:endParaRPr lang="en-MY" sz="16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EEF1B2F1-4F17-4B23-94A6-B72288F191DF}" type="parTrans" cxnId="{FF620DB4-20A0-4060-8663-11D462A9EE9D}">
      <dgm:prSet/>
      <dgm:spPr>
        <a:ln>
          <a:solidFill>
            <a:srgbClr val="7030A0"/>
          </a:solidFill>
          <a:headEnd type="oval" w="med" len="med"/>
          <a:tailEnd type="triangle" w="med" len="med"/>
        </a:ln>
      </dgm:spPr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933E3E86-50D1-46C0-B929-6137D9207018}" type="sibTrans" cxnId="{FF620DB4-20A0-4060-8663-11D462A9EE9D}">
      <dgm:prSet/>
      <dgm:spPr>
        <a:solidFill>
          <a:srgbClr val="7030A0"/>
        </a:solidFill>
      </dgm:spPr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1AE28204-56F9-4935-9BEE-5BC573E60DE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Du Pont SYSTEM</a:t>
          </a:r>
          <a:endParaRPr lang="en-MY" sz="1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7DD23869-810C-407A-9044-D8F621B22EC2}" type="parTrans" cxnId="{BF139DCF-A704-448E-8159-09141F811BD1}">
      <dgm:prSet/>
      <dgm:spPr>
        <a:ln w="28575">
          <a:solidFill>
            <a:srgbClr val="7030A0"/>
          </a:solidFill>
          <a:headEnd type="oval" w="med" len="med"/>
          <a:tailEnd type="triangle" w="med" len="med"/>
        </a:ln>
      </dgm:spPr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85DB3F5F-DC67-4EE2-8FBF-C80F5A04F8D0}" type="sibTrans" cxnId="{BF139DCF-A704-448E-8159-09141F811BD1}">
      <dgm:prSet/>
      <dgm:spPr>
        <a:solidFill>
          <a:srgbClr val="7030A0"/>
        </a:solidFill>
      </dgm:spPr>
      <dgm:t>
        <a:bodyPr/>
        <a:lstStyle/>
        <a:p>
          <a:endParaRPr lang="en-MY" sz="280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CD25D547-C5DE-41C8-A941-A8C45D39CD16}" type="pres">
      <dgm:prSet presAssocID="{634710CC-B3AC-4084-AA93-A1AD7F48187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90E7E7B3-3A63-46D9-816B-87D3DB12180F}" type="pres">
      <dgm:prSet presAssocID="{F699F48D-ADD2-45B8-8C1F-C8147CF880DB}" presName="singleCycle" presStyleCnt="0"/>
      <dgm:spPr/>
    </dgm:pt>
    <dgm:pt modelId="{5A698F8D-9ED0-44AF-A7F3-5B0BB8C09CCE}" type="pres">
      <dgm:prSet presAssocID="{F699F48D-ADD2-45B8-8C1F-C8147CF880DB}" presName="singleCenter" presStyleLbl="node1" presStyleIdx="0" presStyleCnt="6" custScaleX="110000" custScaleY="110000">
        <dgm:presLayoutVars>
          <dgm:chMax val="7"/>
          <dgm:chPref val="7"/>
        </dgm:presLayoutVars>
      </dgm:prSet>
      <dgm:spPr/>
      <dgm:t>
        <a:bodyPr/>
        <a:lstStyle/>
        <a:p>
          <a:endParaRPr lang="en-MY"/>
        </a:p>
      </dgm:t>
    </dgm:pt>
    <dgm:pt modelId="{94FF98F0-37E0-4088-9D86-204A29133398}" type="pres">
      <dgm:prSet presAssocID="{08B90C25-B88A-43A1-BFEA-3E0B7ED0A015}" presName="Name56" presStyleLbl="parChTrans1D2" presStyleIdx="0" presStyleCnt="5"/>
      <dgm:spPr/>
      <dgm:t>
        <a:bodyPr/>
        <a:lstStyle/>
        <a:p>
          <a:endParaRPr lang="en-MY"/>
        </a:p>
      </dgm:t>
    </dgm:pt>
    <dgm:pt modelId="{556D8519-1D24-4737-9577-B1FC14750111}" type="pres">
      <dgm:prSet presAssocID="{05A736C0-3E64-4FD1-9E00-9EAF5B8EB261}" presName="text0" presStyleLbl="node1" presStyleIdx="1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1C91426-99F3-408C-A205-9372DB174D70}" type="pres">
      <dgm:prSet presAssocID="{F20EF182-D82D-41F7-965B-8F01E22C7A3C}" presName="Name56" presStyleLbl="parChTrans1D2" presStyleIdx="1" presStyleCnt="5"/>
      <dgm:spPr/>
      <dgm:t>
        <a:bodyPr/>
        <a:lstStyle/>
        <a:p>
          <a:endParaRPr lang="en-MY"/>
        </a:p>
      </dgm:t>
    </dgm:pt>
    <dgm:pt modelId="{7CD1B88E-81BA-4A7F-AF9E-0413FDFD3FC7}" type="pres">
      <dgm:prSet presAssocID="{D6F63085-69E0-4EE4-BBEB-E01F0BAD17D0}" presName="text0" presStyleLbl="node1" presStyleIdx="2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03B46BC-A963-4182-992D-FAC6C380CE35}" type="pres">
      <dgm:prSet presAssocID="{4A5B4EA3-D86F-41F9-A492-0CD60D447C1A}" presName="Name56" presStyleLbl="parChTrans1D2" presStyleIdx="2" presStyleCnt="5"/>
      <dgm:spPr/>
      <dgm:t>
        <a:bodyPr/>
        <a:lstStyle/>
        <a:p>
          <a:endParaRPr lang="en-MY"/>
        </a:p>
      </dgm:t>
    </dgm:pt>
    <dgm:pt modelId="{FBA7210B-6196-406C-A903-F05E20763AFE}" type="pres">
      <dgm:prSet presAssocID="{8C30F49A-99D8-47AB-9622-2841AE18B0F1}" presName="text0" presStyleLbl="node1" presStyleIdx="3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99D0997-87B0-4706-9FC7-04FAE478A020}" type="pres">
      <dgm:prSet presAssocID="{EEF1B2F1-4F17-4B23-94A6-B72288F191DF}" presName="Name56" presStyleLbl="parChTrans1D2" presStyleIdx="3" presStyleCnt="5"/>
      <dgm:spPr/>
      <dgm:t>
        <a:bodyPr/>
        <a:lstStyle/>
        <a:p>
          <a:endParaRPr lang="en-MY"/>
        </a:p>
      </dgm:t>
    </dgm:pt>
    <dgm:pt modelId="{945234A3-CFAA-414B-845C-7B62B886E543}" type="pres">
      <dgm:prSet presAssocID="{D2D8A029-2B84-4DCC-81B1-DF791C8EA45B}" presName="text0" presStyleLbl="node1" presStyleIdx="4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7A4DCB7-20D2-45EF-B3BB-5FB4AD141AC6}" type="pres">
      <dgm:prSet presAssocID="{7DD23869-810C-407A-9044-D8F621B22EC2}" presName="Name56" presStyleLbl="parChTrans1D2" presStyleIdx="4" presStyleCnt="5"/>
      <dgm:spPr/>
      <dgm:t>
        <a:bodyPr/>
        <a:lstStyle/>
        <a:p>
          <a:endParaRPr lang="en-MY"/>
        </a:p>
      </dgm:t>
    </dgm:pt>
    <dgm:pt modelId="{EB2D07B3-2346-4EED-A2A7-F8BEB69AA27E}" type="pres">
      <dgm:prSet presAssocID="{1AE28204-56F9-4935-9BEE-5BC573E60DE3}" presName="text0" presStyleLbl="node1" presStyleIdx="5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CED717E-9654-4F95-A366-CA8697A69876}" type="presOf" srcId="{7DD23869-810C-407A-9044-D8F621B22EC2}" destId="{27A4DCB7-20D2-45EF-B3BB-5FB4AD141AC6}" srcOrd="0" destOrd="0" presId="urn:microsoft.com/office/officeart/2008/layout/RadialCluster"/>
    <dgm:cxn modelId="{7F06A739-78C8-4CCA-BEC8-0ADF243854CA}" type="presOf" srcId="{D2D8A029-2B84-4DCC-81B1-DF791C8EA45B}" destId="{945234A3-CFAA-414B-845C-7B62B886E543}" srcOrd="0" destOrd="0" presId="urn:microsoft.com/office/officeart/2008/layout/RadialCluster"/>
    <dgm:cxn modelId="{DE7C0B33-0211-4A01-843D-59B178200952}" type="presOf" srcId="{4A5B4EA3-D86F-41F9-A492-0CD60D447C1A}" destId="{B03B46BC-A963-4182-992D-FAC6C380CE35}" srcOrd="0" destOrd="0" presId="urn:microsoft.com/office/officeart/2008/layout/RadialCluster"/>
    <dgm:cxn modelId="{3E371CBC-BB40-4E0E-9EB2-76F01E5D64FA}" srcId="{634710CC-B3AC-4084-AA93-A1AD7F481877}" destId="{F699F48D-ADD2-45B8-8C1F-C8147CF880DB}" srcOrd="0" destOrd="0" parTransId="{9D656C07-BFC4-45FA-83AE-03B5F5474297}" sibTransId="{43A45BB2-D636-4739-B28F-C3059E042D1D}"/>
    <dgm:cxn modelId="{E70A24AC-7445-44CC-B7CA-4FD4DBA93D73}" type="presOf" srcId="{D6F63085-69E0-4EE4-BBEB-E01F0BAD17D0}" destId="{7CD1B88E-81BA-4A7F-AF9E-0413FDFD3FC7}" srcOrd="0" destOrd="0" presId="urn:microsoft.com/office/officeart/2008/layout/RadialCluster"/>
    <dgm:cxn modelId="{BF139DCF-A704-448E-8159-09141F811BD1}" srcId="{F699F48D-ADD2-45B8-8C1F-C8147CF880DB}" destId="{1AE28204-56F9-4935-9BEE-5BC573E60DE3}" srcOrd="4" destOrd="0" parTransId="{7DD23869-810C-407A-9044-D8F621B22EC2}" sibTransId="{85DB3F5F-DC67-4EE2-8FBF-C80F5A04F8D0}"/>
    <dgm:cxn modelId="{34CCCCE1-9616-4AFE-B766-CADF769B2B9D}" type="presOf" srcId="{EEF1B2F1-4F17-4B23-94A6-B72288F191DF}" destId="{999D0997-87B0-4706-9FC7-04FAE478A020}" srcOrd="0" destOrd="0" presId="urn:microsoft.com/office/officeart/2008/layout/RadialCluster"/>
    <dgm:cxn modelId="{5625CC08-2060-4C5E-9552-C108D8A3296E}" type="presOf" srcId="{634710CC-B3AC-4084-AA93-A1AD7F481877}" destId="{CD25D547-C5DE-41C8-A941-A8C45D39CD16}" srcOrd="0" destOrd="0" presId="urn:microsoft.com/office/officeart/2008/layout/RadialCluster"/>
    <dgm:cxn modelId="{902158B1-8B45-4D2C-942B-9FF40D74D0A0}" type="presOf" srcId="{08B90C25-B88A-43A1-BFEA-3E0B7ED0A015}" destId="{94FF98F0-37E0-4088-9D86-204A29133398}" srcOrd="0" destOrd="0" presId="urn:microsoft.com/office/officeart/2008/layout/RadialCluster"/>
    <dgm:cxn modelId="{6C6F957C-308A-4767-AEFA-3D9926587897}" type="presOf" srcId="{05A736C0-3E64-4FD1-9E00-9EAF5B8EB261}" destId="{556D8519-1D24-4737-9577-B1FC14750111}" srcOrd="0" destOrd="0" presId="urn:microsoft.com/office/officeart/2008/layout/RadialCluster"/>
    <dgm:cxn modelId="{B288DA94-0A73-4AD6-8A7C-C67070D14FF8}" type="presOf" srcId="{F20EF182-D82D-41F7-965B-8F01E22C7A3C}" destId="{E1C91426-99F3-408C-A205-9372DB174D70}" srcOrd="0" destOrd="0" presId="urn:microsoft.com/office/officeart/2008/layout/RadialCluster"/>
    <dgm:cxn modelId="{8BEC6BCA-E658-44EB-A8D8-87CEF47C5560}" srcId="{F699F48D-ADD2-45B8-8C1F-C8147CF880DB}" destId="{8C30F49A-99D8-47AB-9622-2841AE18B0F1}" srcOrd="2" destOrd="0" parTransId="{4A5B4EA3-D86F-41F9-A492-0CD60D447C1A}" sibTransId="{0DE049D5-15F1-4A81-9B2B-31DD66FD2CBA}"/>
    <dgm:cxn modelId="{1F93D43F-A4D8-482A-8AD7-5F721E56EF69}" type="presOf" srcId="{1AE28204-56F9-4935-9BEE-5BC573E60DE3}" destId="{EB2D07B3-2346-4EED-A2A7-F8BEB69AA27E}" srcOrd="0" destOrd="0" presId="urn:microsoft.com/office/officeart/2008/layout/RadialCluster"/>
    <dgm:cxn modelId="{FF620DB4-20A0-4060-8663-11D462A9EE9D}" srcId="{F699F48D-ADD2-45B8-8C1F-C8147CF880DB}" destId="{D2D8A029-2B84-4DCC-81B1-DF791C8EA45B}" srcOrd="3" destOrd="0" parTransId="{EEF1B2F1-4F17-4B23-94A6-B72288F191DF}" sibTransId="{933E3E86-50D1-46C0-B929-6137D9207018}"/>
    <dgm:cxn modelId="{93CE48D1-CAD5-4E09-B769-C3E6059658DA}" type="presOf" srcId="{8C30F49A-99D8-47AB-9622-2841AE18B0F1}" destId="{FBA7210B-6196-406C-A903-F05E20763AFE}" srcOrd="0" destOrd="0" presId="urn:microsoft.com/office/officeart/2008/layout/RadialCluster"/>
    <dgm:cxn modelId="{4D06ECF6-7842-4B90-A045-917A108BE8F3}" type="presOf" srcId="{F699F48D-ADD2-45B8-8C1F-C8147CF880DB}" destId="{5A698F8D-9ED0-44AF-A7F3-5B0BB8C09CCE}" srcOrd="0" destOrd="0" presId="urn:microsoft.com/office/officeart/2008/layout/RadialCluster"/>
    <dgm:cxn modelId="{0946FD83-8995-4274-BD2B-438E60D13A36}" srcId="{F699F48D-ADD2-45B8-8C1F-C8147CF880DB}" destId="{05A736C0-3E64-4FD1-9E00-9EAF5B8EB261}" srcOrd="0" destOrd="0" parTransId="{08B90C25-B88A-43A1-BFEA-3E0B7ED0A015}" sibTransId="{ED5F693B-672E-42F2-9401-4A9B6F49460E}"/>
    <dgm:cxn modelId="{00E38196-DF96-4DB0-BAE1-8069835C7030}" srcId="{F699F48D-ADD2-45B8-8C1F-C8147CF880DB}" destId="{D6F63085-69E0-4EE4-BBEB-E01F0BAD17D0}" srcOrd="1" destOrd="0" parTransId="{F20EF182-D82D-41F7-965B-8F01E22C7A3C}" sibTransId="{3D0567EA-0025-4901-A3F2-58A0489FDE35}"/>
    <dgm:cxn modelId="{EFC013E0-5C8B-4138-83E4-974583A01818}" type="presParOf" srcId="{CD25D547-C5DE-41C8-A941-A8C45D39CD16}" destId="{90E7E7B3-3A63-46D9-816B-87D3DB12180F}" srcOrd="0" destOrd="0" presId="urn:microsoft.com/office/officeart/2008/layout/RadialCluster"/>
    <dgm:cxn modelId="{C8E73D22-AAD0-40AD-AA42-5F5B581A4101}" type="presParOf" srcId="{90E7E7B3-3A63-46D9-816B-87D3DB12180F}" destId="{5A698F8D-9ED0-44AF-A7F3-5B0BB8C09CCE}" srcOrd="0" destOrd="0" presId="urn:microsoft.com/office/officeart/2008/layout/RadialCluster"/>
    <dgm:cxn modelId="{22D0D9F4-2AFC-4969-AA1E-F57606B80A69}" type="presParOf" srcId="{90E7E7B3-3A63-46D9-816B-87D3DB12180F}" destId="{94FF98F0-37E0-4088-9D86-204A29133398}" srcOrd="1" destOrd="0" presId="urn:microsoft.com/office/officeart/2008/layout/RadialCluster"/>
    <dgm:cxn modelId="{6241A1E2-EE0F-4AED-B725-18AC50C144BB}" type="presParOf" srcId="{90E7E7B3-3A63-46D9-816B-87D3DB12180F}" destId="{556D8519-1D24-4737-9577-B1FC14750111}" srcOrd="2" destOrd="0" presId="urn:microsoft.com/office/officeart/2008/layout/RadialCluster"/>
    <dgm:cxn modelId="{AA2C83C4-C031-46AE-86EB-C4BDD0E4BE43}" type="presParOf" srcId="{90E7E7B3-3A63-46D9-816B-87D3DB12180F}" destId="{E1C91426-99F3-408C-A205-9372DB174D70}" srcOrd="3" destOrd="0" presId="urn:microsoft.com/office/officeart/2008/layout/RadialCluster"/>
    <dgm:cxn modelId="{91F7C936-E0EE-4C5D-A512-65D5241C1654}" type="presParOf" srcId="{90E7E7B3-3A63-46D9-816B-87D3DB12180F}" destId="{7CD1B88E-81BA-4A7F-AF9E-0413FDFD3FC7}" srcOrd="4" destOrd="0" presId="urn:microsoft.com/office/officeart/2008/layout/RadialCluster"/>
    <dgm:cxn modelId="{9C988B1D-4238-476F-ADE8-A69614D12C88}" type="presParOf" srcId="{90E7E7B3-3A63-46D9-816B-87D3DB12180F}" destId="{B03B46BC-A963-4182-992D-FAC6C380CE35}" srcOrd="5" destOrd="0" presId="urn:microsoft.com/office/officeart/2008/layout/RadialCluster"/>
    <dgm:cxn modelId="{23D0EE7F-EFEF-4F10-8B55-11628E214AB2}" type="presParOf" srcId="{90E7E7B3-3A63-46D9-816B-87D3DB12180F}" destId="{FBA7210B-6196-406C-A903-F05E20763AFE}" srcOrd="6" destOrd="0" presId="urn:microsoft.com/office/officeart/2008/layout/RadialCluster"/>
    <dgm:cxn modelId="{E029E34A-8B7A-4968-847C-83952490CB30}" type="presParOf" srcId="{90E7E7B3-3A63-46D9-816B-87D3DB12180F}" destId="{999D0997-87B0-4706-9FC7-04FAE478A020}" srcOrd="7" destOrd="0" presId="urn:microsoft.com/office/officeart/2008/layout/RadialCluster"/>
    <dgm:cxn modelId="{42FEB3A5-3320-4CA8-ABE4-31039F06A6FE}" type="presParOf" srcId="{90E7E7B3-3A63-46D9-816B-87D3DB12180F}" destId="{945234A3-CFAA-414B-845C-7B62B886E543}" srcOrd="8" destOrd="0" presId="urn:microsoft.com/office/officeart/2008/layout/RadialCluster"/>
    <dgm:cxn modelId="{DEC531CD-F717-4439-81F2-AF946B17DB45}" type="presParOf" srcId="{90E7E7B3-3A63-46D9-816B-87D3DB12180F}" destId="{27A4DCB7-20D2-45EF-B3BB-5FB4AD141AC6}" srcOrd="9" destOrd="0" presId="urn:microsoft.com/office/officeart/2008/layout/RadialCluster"/>
    <dgm:cxn modelId="{AFFDBCFE-1BC8-41FC-925A-28290300D67F}" type="presParOf" srcId="{90E7E7B3-3A63-46D9-816B-87D3DB12180F}" destId="{EB2D07B3-2346-4EED-A2A7-F8BEB69AA27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5B5BB-D93B-4F0C-BFCE-B4D6E7606CB5}">
      <dsp:nvSpPr>
        <dsp:cNvPr id="0" name=""/>
        <dsp:cNvSpPr/>
      </dsp:nvSpPr>
      <dsp:spPr>
        <a:xfrm>
          <a:off x="6432559" y="3605640"/>
          <a:ext cx="514709" cy="261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19"/>
              </a:lnTo>
              <a:lnTo>
                <a:pt x="514709" y="101419"/>
              </a:lnTo>
              <a:lnTo>
                <a:pt x="514709" y="261343"/>
              </a:lnTo>
            </a:path>
          </a:pathLst>
        </a:custGeom>
        <a:noFill/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4E3EB-4AEC-45EE-885F-C711E2D80951}">
      <dsp:nvSpPr>
        <dsp:cNvPr id="0" name=""/>
        <dsp:cNvSpPr/>
      </dsp:nvSpPr>
      <dsp:spPr>
        <a:xfrm>
          <a:off x="4341741" y="1990711"/>
          <a:ext cx="2090818" cy="319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923"/>
              </a:lnTo>
              <a:lnTo>
                <a:pt x="2090818" y="159923"/>
              </a:lnTo>
              <a:lnTo>
                <a:pt x="2090818" y="319847"/>
              </a:lnTo>
            </a:path>
          </a:pathLst>
        </a:custGeom>
        <a:noFill/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49F68-4204-4707-971D-BCE87EC7DBF6}">
      <dsp:nvSpPr>
        <dsp:cNvPr id="0" name=""/>
        <dsp:cNvSpPr/>
      </dsp:nvSpPr>
      <dsp:spPr>
        <a:xfrm>
          <a:off x="2005106" y="3526338"/>
          <a:ext cx="1824734" cy="319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923"/>
              </a:lnTo>
              <a:lnTo>
                <a:pt x="1824734" y="159923"/>
              </a:lnTo>
              <a:lnTo>
                <a:pt x="1824734" y="319847"/>
              </a:lnTo>
            </a:path>
          </a:pathLst>
        </a:custGeom>
        <a:noFill/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BECA9-E7D1-4395-97BE-042914181E34}">
      <dsp:nvSpPr>
        <dsp:cNvPr id="0" name=""/>
        <dsp:cNvSpPr/>
      </dsp:nvSpPr>
      <dsp:spPr>
        <a:xfrm>
          <a:off x="466238" y="3526338"/>
          <a:ext cx="1538867" cy="319847"/>
        </a:xfrm>
        <a:custGeom>
          <a:avLst/>
          <a:gdLst/>
          <a:ahLst/>
          <a:cxnLst/>
          <a:rect l="0" t="0" r="0" b="0"/>
          <a:pathLst>
            <a:path>
              <a:moveTo>
                <a:pt x="1538867" y="0"/>
              </a:moveTo>
              <a:lnTo>
                <a:pt x="1538867" y="159923"/>
              </a:lnTo>
              <a:lnTo>
                <a:pt x="0" y="159923"/>
              </a:lnTo>
              <a:lnTo>
                <a:pt x="0" y="319847"/>
              </a:lnTo>
            </a:path>
          </a:pathLst>
        </a:custGeom>
        <a:noFill/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3E1CB-4D90-495D-B5A6-8C3D46A90E75}">
      <dsp:nvSpPr>
        <dsp:cNvPr id="0" name=""/>
        <dsp:cNvSpPr/>
      </dsp:nvSpPr>
      <dsp:spPr>
        <a:xfrm>
          <a:off x="2005106" y="1990711"/>
          <a:ext cx="2336635" cy="319847"/>
        </a:xfrm>
        <a:custGeom>
          <a:avLst/>
          <a:gdLst/>
          <a:ahLst/>
          <a:cxnLst/>
          <a:rect l="0" t="0" r="0" b="0"/>
          <a:pathLst>
            <a:path>
              <a:moveTo>
                <a:pt x="2336635" y="0"/>
              </a:moveTo>
              <a:lnTo>
                <a:pt x="2336635" y="159923"/>
              </a:lnTo>
              <a:lnTo>
                <a:pt x="0" y="159923"/>
              </a:lnTo>
              <a:lnTo>
                <a:pt x="0" y="319847"/>
              </a:lnTo>
            </a:path>
          </a:pathLst>
        </a:custGeom>
        <a:noFill/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72905-A59A-48CB-889F-53BB40594DC8}">
      <dsp:nvSpPr>
        <dsp:cNvPr id="0" name=""/>
        <dsp:cNvSpPr/>
      </dsp:nvSpPr>
      <dsp:spPr>
        <a:xfrm>
          <a:off x="3778809" y="774932"/>
          <a:ext cx="1125863" cy="121577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B3B528-DA83-4F99-81A1-A0C7535E6C41}">
      <dsp:nvSpPr>
        <dsp:cNvPr id="0" name=""/>
        <dsp:cNvSpPr/>
      </dsp:nvSpPr>
      <dsp:spPr>
        <a:xfrm>
          <a:off x="4701598" y="868506"/>
          <a:ext cx="2822100" cy="102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JAMHURI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JAMALUDDIN</a:t>
          </a:r>
          <a:r>
            <a:rPr lang="en-US" sz="1800" b="1" kern="1200" dirty="0" smtClean="0"/>
            <a:t> </a:t>
          </a:r>
          <a:r>
            <a:rPr lang="en-US" sz="1800" kern="1200" dirty="0" smtClean="0"/>
            <a:t>[CHIEF DIRECTORS]</a:t>
          </a:r>
          <a:endParaRPr lang="en-MY" sz="1800" kern="1200" dirty="0"/>
        </a:p>
      </dsp:txBody>
      <dsp:txXfrm>
        <a:off x="4701598" y="868506"/>
        <a:ext cx="2822100" cy="1023512"/>
      </dsp:txXfrm>
    </dsp:sp>
    <dsp:sp modelId="{293C518F-4764-416A-B6FE-87AE91E5D2D7}">
      <dsp:nvSpPr>
        <dsp:cNvPr id="0" name=""/>
        <dsp:cNvSpPr/>
      </dsp:nvSpPr>
      <dsp:spPr>
        <a:xfrm>
          <a:off x="1493349" y="2310559"/>
          <a:ext cx="1023512" cy="121577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F4659-EB6F-48C1-B90F-CBF5474FF139}">
      <dsp:nvSpPr>
        <dsp:cNvPr id="0" name=""/>
        <dsp:cNvSpPr/>
      </dsp:nvSpPr>
      <dsp:spPr>
        <a:xfrm>
          <a:off x="2571587" y="2404134"/>
          <a:ext cx="2838973" cy="102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MUHAMMAD </a:t>
          </a:r>
          <a:r>
            <a:rPr lang="en-US" sz="1800" b="1" kern="1200" dirty="0" err="1" smtClean="0"/>
            <a:t>HANIF</a:t>
          </a:r>
          <a:r>
            <a:rPr lang="en-US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[</a:t>
          </a:r>
          <a:r>
            <a:rPr lang="en-US" sz="1600" kern="1200" dirty="0" smtClean="0"/>
            <a:t>ASST. DIRECTOR </a:t>
          </a:r>
          <a:r>
            <a:rPr lang="en-US" sz="1800" kern="1200" dirty="0" smtClean="0"/>
            <a:t>I]</a:t>
          </a:r>
          <a:endParaRPr lang="en-MY" sz="1800" kern="1200" dirty="0"/>
        </a:p>
      </dsp:txBody>
      <dsp:txXfrm>
        <a:off x="2571587" y="2404134"/>
        <a:ext cx="2838973" cy="1023512"/>
      </dsp:txXfrm>
    </dsp:sp>
    <dsp:sp modelId="{3B74C5FA-67A9-4270-8FD4-526D8DC26983}">
      <dsp:nvSpPr>
        <dsp:cNvPr id="0" name=""/>
        <dsp:cNvSpPr/>
      </dsp:nvSpPr>
      <dsp:spPr>
        <a:xfrm>
          <a:off x="6885" y="3846186"/>
          <a:ext cx="918704" cy="127028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831D37-E2E1-4156-8F62-17D0E2BB4CF6}">
      <dsp:nvSpPr>
        <dsp:cNvPr id="0" name=""/>
        <dsp:cNvSpPr/>
      </dsp:nvSpPr>
      <dsp:spPr>
        <a:xfrm>
          <a:off x="866480" y="4032445"/>
          <a:ext cx="2546351" cy="102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NORLIYANA</a:t>
          </a:r>
          <a:r>
            <a:rPr lang="en-US" sz="1800" b="1" kern="1200" dirty="0" smtClean="0"/>
            <a:t> A. </a:t>
          </a:r>
          <a:r>
            <a:rPr lang="en-US" sz="1800" b="1" kern="1200" dirty="0" err="1" smtClean="0"/>
            <a:t>SHUKRI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[</a:t>
          </a:r>
          <a:r>
            <a:rPr lang="en-US" sz="1600" kern="1200" dirty="0" smtClean="0"/>
            <a:t>H.R. EXECUTIVES]</a:t>
          </a:r>
          <a:endParaRPr lang="en-MY" sz="1600" kern="1200" dirty="0"/>
        </a:p>
      </dsp:txBody>
      <dsp:txXfrm>
        <a:off x="866480" y="4032445"/>
        <a:ext cx="2546351" cy="1023512"/>
      </dsp:txXfrm>
    </dsp:sp>
    <dsp:sp modelId="{5D8EBB97-EDE1-4968-B1E0-43BBD118520A}">
      <dsp:nvSpPr>
        <dsp:cNvPr id="0" name=""/>
        <dsp:cNvSpPr/>
      </dsp:nvSpPr>
      <dsp:spPr>
        <a:xfrm>
          <a:off x="3357577" y="3846186"/>
          <a:ext cx="944528" cy="1328161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C89566-EC18-4842-8A8C-02AC9C5A3AAA}">
      <dsp:nvSpPr>
        <dsp:cNvPr id="0" name=""/>
        <dsp:cNvSpPr/>
      </dsp:nvSpPr>
      <dsp:spPr>
        <a:xfrm>
          <a:off x="4236050" y="3993137"/>
          <a:ext cx="2328220" cy="102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NANCY </a:t>
          </a:r>
          <a:r>
            <a:rPr lang="en-US" sz="1800" b="1" kern="1200" dirty="0" err="1" smtClean="0"/>
            <a:t>ADOH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[FINANCE EXECUTIVES]</a:t>
          </a:r>
          <a:endParaRPr lang="en-MY" sz="1600" kern="1200" dirty="0"/>
        </a:p>
      </dsp:txBody>
      <dsp:txXfrm>
        <a:off x="4236050" y="3993137"/>
        <a:ext cx="2328220" cy="1023512"/>
      </dsp:txXfrm>
    </dsp:sp>
    <dsp:sp modelId="{0DE1630F-403F-4061-A964-24826C21559C}">
      <dsp:nvSpPr>
        <dsp:cNvPr id="0" name=""/>
        <dsp:cNvSpPr/>
      </dsp:nvSpPr>
      <dsp:spPr>
        <a:xfrm>
          <a:off x="5930716" y="2310559"/>
          <a:ext cx="1003687" cy="1295081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6B8167-8CF6-4427-B75A-79B5A5455BD6}">
      <dsp:nvSpPr>
        <dsp:cNvPr id="0" name=""/>
        <dsp:cNvSpPr/>
      </dsp:nvSpPr>
      <dsp:spPr>
        <a:xfrm>
          <a:off x="6907799" y="2443784"/>
          <a:ext cx="2416728" cy="102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SHAHIDATUL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HUSNA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[</a:t>
          </a:r>
          <a:r>
            <a:rPr lang="en-US" sz="1600" kern="1200" dirty="0" smtClean="0"/>
            <a:t>ASST. DIRECTOR II</a:t>
          </a:r>
          <a:r>
            <a:rPr lang="en-US" sz="1800" kern="1200" dirty="0" smtClean="0"/>
            <a:t>]</a:t>
          </a:r>
          <a:endParaRPr lang="en-MY" sz="1800" kern="1200" dirty="0"/>
        </a:p>
      </dsp:txBody>
      <dsp:txXfrm>
        <a:off x="6907799" y="2443784"/>
        <a:ext cx="2416728" cy="1023512"/>
      </dsp:txXfrm>
    </dsp:sp>
    <dsp:sp modelId="{C51D9434-B571-41EC-B808-89867E40AB8A}">
      <dsp:nvSpPr>
        <dsp:cNvPr id="0" name=""/>
        <dsp:cNvSpPr/>
      </dsp:nvSpPr>
      <dsp:spPr>
        <a:xfrm>
          <a:off x="6446325" y="3866984"/>
          <a:ext cx="1001885" cy="1202484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A00945-25B9-4E5C-A3CE-A0700DB1652F}">
      <dsp:nvSpPr>
        <dsp:cNvPr id="0" name=""/>
        <dsp:cNvSpPr/>
      </dsp:nvSpPr>
      <dsp:spPr>
        <a:xfrm>
          <a:off x="7379127" y="4009600"/>
          <a:ext cx="1945400" cy="102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b="1" kern="1200" dirty="0" smtClean="0"/>
            <a:t>AHMAD </a:t>
          </a:r>
          <a:r>
            <a:rPr lang="en-MY" sz="1800" b="1" kern="1200" dirty="0" err="1" smtClean="0"/>
            <a:t>AIMAN</a:t>
          </a:r>
          <a:endParaRPr lang="en-MY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[</a:t>
          </a:r>
          <a:r>
            <a:rPr lang="en-US" sz="1600" kern="1200" dirty="0" smtClean="0"/>
            <a:t>SALES EXECUTIVES</a:t>
          </a:r>
          <a:r>
            <a:rPr lang="en-US" sz="1800" kern="1200" dirty="0" smtClean="0"/>
            <a:t>]</a:t>
          </a:r>
          <a:endParaRPr lang="en-MY" sz="1800" kern="1200" dirty="0"/>
        </a:p>
      </dsp:txBody>
      <dsp:txXfrm>
        <a:off x="7379127" y="4009600"/>
        <a:ext cx="1945400" cy="1023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3A0AE-2DDF-427E-8230-909B2B908B10}">
      <dsp:nvSpPr>
        <dsp:cNvPr id="0" name=""/>
        <dsp:cNvSpPr/>
      </dsp:nvSpPr>
      <dsp:spPr>
        <a:xfrm>
          <a:off x="2402423" y="1106279"/>
          <a:ext cx="2755993" cy="2755993"/>
        </a:xfrm>
        <a:prstGeom prst="ellipse">
          <a:avLst/>
        </a:prstGeom>
        <a:solidFill>
          <a:srgbClr val="00B0F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haroni" pitchFamily="2" charset="-79"/>
              <a:cs typeface="Aharoni" pitchFamily="2" charset="-79"/>
            </a:rPr>
            <a:t>FINANCIAL STATEMENT</a:t>
          </a:r>
          <a:endParaRPr lang="en-MY" sz="2700" kern="1200" dirty="0">
            <a:latin typeface="Aharoni" pitchFamily="2" charset="-79"/>
            <a:cs typeface="Aharoni" pitchFamily="2" charset="-79"/>
          </a:endParaRPr>
        </a:p>
      </dsp:txBody>
      <dsp:txXfrm>
        <a:off x="2806029" y="1509885"/>
        <a:ext cx="1948781" cy="1948781"/>
      </dsp:txXfrm>
    </dsp:sp>
    <dsp:sp modelId="{3F623333-C623-4CC4-AB73-30BE725C6472}">
      <dsp:nvSpPr>
        <dsp:cNvPr id="0" name=""/>
        <dsp:cNvSpPr/>
      </dsp:nvSpPr>
      <dsp:spPr>
        <a:xfrm>
          <a:off x="3091421" y="491"/>
          <a:ext cx="1377996" cy="1377996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haroni" pitchFamily="2" charset="-79"/>
              <a:cs typeface="Aharoni" pitchFamily="2" charset="-79"/>
            </a:rPr>
            <a:t>BALANCE SHEET</a:t>
          </a:r>
          <a:endParaRPr lang="en-MY" sz="1300" kern="1200" dirty="0">
            <a:latin typeface="Aharoni" pitchFamily="2" charset="-79"/>
            <a:cs typeface="Aharoni" pitchFamily="2" charset="-79"/>
          </a:endParaRPr>
        </a:p>
      </dsp:txBody>
      <dsp:txXfrm>
        <a:off x="3293224" y="202294"/>
        <a:ext cx="974390" cy="974390"/>
      </dsp:txXfrm>
    </dsp:sp>
    <dsp:sp modelId="{E56EC39F-7DA3-4CB7-BA51-9E74201FD85C}">
      <dsp:nvSpPr>
        <dsp:cNvPr id="0" name=""/>
        <dsp:cNvSpPr/>
      </dsp:nvSpPr>
      <dsp:spPr>
        <a:xfrm>
          <a:off x="4886207" y="1795277"/>
          <a:ext cx="1377996" cy="1377996"/>
        </a:xfrm>
        <a:prstGeom prst="ellipse">
          <a:avLst/>
        </a:prstGeom>
        <a:solidFill>
          <a:srgbClr val="FF0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haroni" pitchFamily="2" charset="-79"/>
              <a:cs typeface="Aharoni" pitchFamily="2" charset="-79"/>
            </a:rPr>
            <a:t>INCOME STATEMENT</a:t>
          </a:r>
          <a:endParaRPr lang="en-MY" sz="1300" kern="1200" dirty="0">
            <a:latin typeface="Aharoni" pitchFamily="2" charset="-79"/>
            <a:cs typeface="Aharoni" pitchFamily="2" charset="-79"/>
          </a:endParaRPr>
        </a:p>
      </dsp:txBody>
      <dsp:txXfrm>
        <a:off x="5088010" y="1997080"/>
        <a:ext cx="974390" cy="974390"/>
      </dsp:txXfrm>
    </dsp:sp>
    <dsp:sp modelId="{AF75DC8E-7604-441E-B0AD-211A846F85A2}">
      <dsp:nvSpPr>
        <dsp:cNvPr id="0" name=""/>
        <dsp:cNvSpPr/>
      </dsp:nvSpPr>
      <dsp:spPr>
        <a:xfrm>
          <a:off x="3091421" y="3590063"/>
          <a:ext cx="1377996" cy="1377996"/>
        </a:xfrm>
        <a:prstGeom prst="ellipse">
          <a:avLst/>
        </a:prstGeom>
        <a:solidFill>
          <a:srgbClr val="7030A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haroni" pitchFamily="2" charset="-79"/>
              <a:cs typeface="Aharoni" pitchFamily="2" charset="-79"/>
            </a:rPr>
            <a:t>EQUITY</a:t>
          </a:r>
          <a:endParaRPr lang="en-MY" sz="1300" kern="1200" dirty="0">
            <a:latin typeface="Aharoni" pitchFamily="2" charset="-79"/>
            <a:cs typeface="Aharoni" pitchFamily="2" charset="-79"/>
          </a:endParaRPr>
        </a:p>
      </dsp:txBody>
      <dsp:txXfrm>
        <a:off x="3293224" y="3791866"/>
        <a:ext cx="974390" cy="974390"/>
      </dsp:txXfrm>
    </dsp:sp>
    <dsp:sp modelId="{1D4C494C-18B4-479E-A9AF-C104D23D55F8}">
      <dsp:nvSpPr>
        <dsp:cNvPr id="0" name=""/>
        <dsp:cNvSpPr/>
      </dsp:nvSpPr>
      <dsp:spPr>
        <a:xfrm>
          <a:off x="1296635" y="1795277"/>
          <a:ext cx="1377996" cy="1377996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haroni" pitchFamily="2" charset="-79"/>
              <a:cs typeface="Aharoni" pitchFamily="2" charset="-79"/>
            </a:rPr>
            <a:t>CASH FLOW</a:t>
          </a:r>
          <a:endParaRPr lang="en-MY" sz="1300" kern="1200" dirty="0">
            <a:latin typeface="Aharoni" pitchFamily="2" charset="-79"/>
            <a:cs typeface="Aharoni" pitchFamily="2" charset="-79"/>
          </a:endParaRPr>
        </a:p>
      </dsp:txBody>
      <dsp:txXfrm>
        <a:off x="1498438" y="1997080"/>
        <a:ext cx="974390" cy="974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MY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2F3A07-17DE-4045-ACB8-6051938FD8F1}" type="datetimeFigureOut">
              <a:rPr lang="en-MY" smtClean="0"/>
              <a:t>15/4/2014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81C86B-61D7-44ED-B08B-3883255799A3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ton\Download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26481"/>
            <a:ext cx="542037" cy="544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0" y="6167735"/>
            <a:ext cx="32004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52950" y="6629400"/>
            <a:ext cx="32004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00550" y="6167735"/>
            <a:ext cx="3352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gency FB" pitchFamily="34" charset="0"/>
              </a:rPr>
              <a:t>    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gency FB" pitchFamily="34" charset="0"/>
              </a:rPr>
              <a:t>Universiti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Agency FB" pitchFamily="34" charset="0"/>
              </a:rPr>
              <a:t>P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gency FB" pitchFamily="34" charset="0"/>
              </a:rPr>
              <a:t>utra 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Agency FB" pitchFamily="34" charset="0"/>
              </a:rPr>
              <a:t>M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gency FB" pitchFamily="34" charset="0"/>
              </a:rPr>
              <a:t>alaysia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6323" y="188640"/>
            <a:ext cx="8407677" cy="5550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itchFamily="34" charset="0"/>
              </a:rPr>
              <a:t>    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gency FB" pitchFamily="34" charset="0"/>
              </a:rPr>
              <a:t>fh</a:t>
            </a:r>
            <a:r>
              <a:rPr kumimoji="0" lang="en-US" sz="3600" b="1" i="0" u="none" strike="noStrike" kern="1200" cap="small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u</a:t>
            </a:r>
            <a:r>
              <a:rPr kumimoji="0" lang="en-US" sz="2800" b="1" i="0" u="none" strike="noStrike" kern="1200" cap="small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3213</a:t>
            </a:r>
            <a:r>
              <a:rPr kumimoji="0" lang="en-US" sz="3200" b="1" i="0" u="none" strike="noStrike" kern="1200" cap="small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3600" b="1" i="0" u="none" strike="noStrike" kern="1200" cap="small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analisis</a:t>
            </a:r>
            <a:r>
              <a:rPr kumimoji="0" lang="en-US" sz="3600" b="1" i="0" u="none" strike="noStrike" kern="1200" cap="small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3600" b="1" i="0" u="none" strike="noStrike" kern="1200" cap="small" spc="0" normalizeH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kewangan</a:t>
            </a:r>
            <a:r>
              <a:rPr kumimoji="0" lang="en-US" sz="3600" b="1" i="0" u="none" strike="noStrike" kern="1200" cap="small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3600" b="1" i="0" u="none" strike="noStrike" kern="1200" cap="small" spc="0" normalizeH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industri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gency FB" pitchFamily="34" charset="0"/>
              </a:rPr>
              <a:t> </a:t>
            </a:r>
            <a:r>
              <a:rPr kumimoji="0" lang="en-US" sz="3600" b="1" i="0" u="none" strike="noStrike" kern="1200" cap="small" spc="0" normalizeH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itchFamily="34" charset="0"/>
              </a:rPr>
              <a:t>perkayuan</a:t>
            </a:r>
            <a:endParaRPr kumimoji="0" lang="en-US" sz="3600" b="1" i="0" u="none" strike="noStrike" kern="1200" cap="small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gency FB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764704"/>
            <a:ext cx="67056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50776" y="188640"/>
            <a:ext cx="6705600" cy="850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4" descr="honey bee in garden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67000"/>
            <a:ext cx="3206333" cy="1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770597" y="1600200"/>
            <a:ext cx="7696200" cy="1066800"/>
          </a:xfrm>
          <a:prstGeom prst="rect">
            <a:avLst/>
          </a:prstGeom>
        </p:spPr>
        <p:txBody>
          <a:bodyPr vert="horz" numCol="1" anchor="ctr">
            <a:prstTxWarp prst="textTriangl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SUCHEE  OPERATION PTE LDT </a:t>
            </a:r>
            <a:endParaRPr lang="en-US" b="1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219200" y="3717032"/>
            <a:ext cx="6705600" cy="222356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JAMHURI</a:t>
            </a:r>
            <a:r>
              <a:rPr lang="en-US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JAMALUDDIN</a:t>
            </a:r>
            <a:r>
              <a:rPr lang="en-US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		</a:t>
            </a:r>
            <a:r>
              <a:rPr lang="en-US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1619XX</a:t>
            </a:r>
            <a:endParaRPr lang="en-MY" sz="1600" cap="none" spc="50" dirty="0" smtClean="0">
              <a:ln w="3175">
                <a:noFill/>
              </a:ln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MUHAMMAD </a:t>
            </a:r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HANIF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BIN </a:t>
            </a:r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GHAZALI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	164178	</a:t>
            </a:r>
          </a:p>
          <a:p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SHAHIDATUL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HUSNA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BINTI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SUNGIB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	162994</a:t>
            </a:r>
          </a:p>
          <a:p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NANCY </a:t>
            </a:r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ANAK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ADOH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		161319</a:t>
            </a:r>
          </a:p>
          <a:p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NORLIYANA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BT AHMAD </a:t>
            </a:r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SHUKRI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	165410	</a:t>
            </a:r>
          </a:p>
          <a:p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AHMAD </a:t>
            </a:r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AIMAN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BIN AHMAD </a:t>
            </a:r>
            <a:r>
              <a:rPr lang="en-MY" sz="1600" cap="none" spc="50" dirty="0" err="1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JIHADUDDIN</a:t>
            </a:r>
            <a:r>
              <a:rPr lang="en-MY" sz="1600" cap="none" spc="50" dirty="0" smtClean="0">
                <a:ln w="3175">
                  <a:noFill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170805</a:t>
            </a:r>
            <a:endParaRPr lang="en-US" sz="1400" cap="none" spc="50" dirty="0" smtClean="0">
              <a:ln w="3175">
                <a:noFill/>
              </a:ln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9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9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9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autoRev="1" fill="remov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autoRev="1" fill="remov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autoRev="1" fill="remov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9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9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9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500" autoRev="1" fill="remov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autoRev="1" fill="remov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autoRev="1" fill="remov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9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500" autoRev="1" fill="remove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remove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 build="p" advAuto="25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MY" sz="2000" b="1" dirty="0" err="1">
                <a:ea typeface="Calibri"/>
                <a:cs typeface="Times New Roman"/>
              </a:rPr>
              <a:t>SUCHEE</a:t>
            </a:r>
            <a:r>
              <a:rPr lang="en-MY" sz="2000" b="1" dirty="0">
                <a:ea typeface="Calibri"/>
                <a:cs typeface="Times New Roman"/>
              </a:rPr>
              <a:t> OPERATION PTE LTD</a:t>
            </a:r>
            <a:r>
              <a:rPr lang="en-MY" sz="2000" dirty="0">
                <a:ea typeface="Calibri"/>
                <a:cs typeface="Times New Roman"/>
              </a:rPr>
              <a:t/>
            </a:r>
            <a:br>
              <a:rPr lang="en-MY" sz="2000" dirty="0">
                <a:ea typeface="Calibri"/>
                <a:cs typeface="Times New Roman"/>
              </a:rPr>
            </a:br>
            <a:r>
              <a:rPr lang="en-MY" sz="2000" dirty="0">
                <a:ea typeface="Calibri"/>
                <a:cs typeface="Times New Roman"/>
              </a:rPr>
              <a:t>STATEMENTS OF CASH FLOWS - continued</a:t>
            </a:r>
            <a:br>
              <a:rPr lang="en-MY" sz="2000" dirty="0">
                <a:ea typeface="Calibri"/>
                <a:cs typeface="Times New Roman"/>
              </a:rPr>
            </a:br>
            <a:r>
              <a:rPr lang="en-MY" sz="2000" dirty="0">
                <a:ea typeface="Calibri"/>
                <a:cs typeface="Times New Roman"/>
              </a:rPr>
              <a:t>YEARS ENDED DECEMBER 31, 2013 AND </a:t>
            </a:r>
            <a:r>
              <a:rPr lang="en-MY" sz="2000" dirty="0" smtClean="0">
                <a:ea typeface="Calibri"/>
                <a:cs typeface="Times New Roman"/>
              </a:rPr>
              <a:t>2012</a:t>
            </a:r>
            <a:endParaRPr lang="en-MY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93243"/>
              </p:ext>
            </p:extLst>
          </p:nvPr>
        </p:nvGraphicFramePr>
        <p:xfrm>
          <a:off x="395536" y="1679530"/>
          <a:ext cx="8352929" cy="4557784"/>
        </p:xfrm>
        <a:graphic>
          <a:graphicData uri="http://schemas.openxmlformats.org/drawingml/2006/table">
            <a:tbl>
              <a:tblPr firstRow="1" firstCol="1" bandRow="1"/>
              <a:tblGrid>
                <a:gridCol w="333709"/>
                <a:gridCol w="3785436"/>
                <a:gridCol w="447563"/>
                <a:gridCol w="1669329"/>
                <a:gridCol w="447563"/>
                <a:gridCol w="1669329"/>
              </a:tblGrid>
              <a:tr h="3693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2012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INVESTING ACTIVITIES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9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Proceeds from sale of assets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145,000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30,000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Purchase of property and equipment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(776,000)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(753,000)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2440" indent="-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NET CASH USED IN INVESTING ACTIVITIES 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(631,00)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(723,000)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FINANCING ACTIVITIES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9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Proceeds from issuance of long-term debt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420,000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4,334,000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Reduction of long-term debt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(1,356,000)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(5,644,000)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2440" indent="-18034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NET CASH USED IN FINANCING ACTIVITIES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(936,000)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(1,310,000)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921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NET INCREASE IN CASH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456,000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48,000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7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Cash at the beginning of year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98,000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50,000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Cash at the end of year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RM            554,000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RM</a:t>
                      </a:r>
                      <a:r>
                        <a:rPr lang="en-MY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98,000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5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85810035"/>
              </p:ext>
            </p:extLst>
          </p:nvPr>
        </p:nvGraphicFramePr>
        <p:xfrm>
          <a:off x="33156" y="188640"/>
          <a:ext cx="900334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6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Liquidity Ratio</a:t>
            </a:r>
            <a:endParaRPr lang="en-MY" dirty="0">
              <a:latin typeface="Bernard MT Condense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9,122,000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7,090,410</m:t>
                          </m:r>
                        </m:den>
                      </m:f>
                    </m:oMath>
                  </m:oMathPara>
                </a14:m>
                <a:endParaRPr lang="en-MY" dirty="0" smtClean="0">
                  <a:latin typeface="Cambria Math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1.2865x</a:t>
                </a:r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9,113,000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6,561,000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1.3889x</a:t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1600" y="1569755"/>
                <a:ext cx="7200800" cy="716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Current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Current</m:t>
                        </m:r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assets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Current</m:t>
                        </m:r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liabilities</m:t>
                        </m:r>
                      </m:den>
                    </m:f>
                  </m:oMath>
                </a14:m>
                <a:endParaRPr lang="en-MY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569755"/>
                <a:ext cx="7200800" cy="716093"/>
              </a:xfrm>
              <a:prstGeom prst="rect">
                <a:avLst/>
              </a:prstGeom>
              <a:blipFill rotWithShape="1">
                <a:blip r:embed="rId4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Liquidity </a:t>
            </a:r>
            <a:r>
              <a:rPr lang="en-US" dirty="0">
                <a:latin typeface="Bernard MT Condensed" pitchFamily="18" charset="0"/>
              </a:rPr>
              <a:t>R</a:t>
            </a:r>
            <a:r>
              <a:rPr lang="en-US" dirty="0" smtClean="0">
                <a:latin typeface="Bernard MT Condensed" pitchFamily="18" charset="0"/>
              </a:rPr>
              <a:t>atio</a:t>
            </a:r>
            <a:endParaRPr lang="en-MY" dirty="0">
              <a:latin typeface="Bernard MT Condense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9,122,000−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 pitchFamily="18" charset="0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1,074,000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7,090,410</m:t>
                          </m:r>
                        </m:den>
                      </m:f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100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sz="3100" dirty="0" err="1" smtClean="0">
                    <a:latin typeface="Cambria Math" pitchFamily="18" charset="0"/>
                    <a:ea typeface="Cambria Math" pitchFamily="18" charset="0"/>
                  </a:rPr>
                  <a:t>1.1350x</a:t>
                </a:r>
                <a:endParaRPr lang="en-MY" sz="31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 9,113,000−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1,238,000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6,561,000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100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sz="3100" dirty="0" err="1" smtClean="0">
                    <a:latin typeface="Cambria Math" pitchFamily="18" charset="0"/>
                    <a:ea typeface="Cambria Math" pitchFamily="18" charset="0"/>
                  </a:rPr>
                  <a:t>1.2003x</a:t>
                </a:r>
                <a:endParaRPr lang="en-MY" sz="31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7624" y="1641763"/>
                <a:ext cx="6912768" cy="716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Acid-test ratio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Current</m:t>
                        </m:r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ssets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Inventory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Current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Liabilities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641763"/>
                <a:ext cx="6912768" cy="716093"/>
              </a:xfrm>
              <a:prstGeom prst="rect">
                <a:avLst/>
              </a:prstGeom>
              <a:blipFill rotWithShape="1">
                <a:blip r:embed="rId4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Summary on Liquidity Ratio</a:t>
            </a:r>
            <a:endParaRPr lang="en-MY" dirty="0">
              <a:latin typeface="Bernard MT Condensed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5306385"/>
              </p:ext>
            </p:extLst>
          </p:nvPr>
        </p:nvGraphicFramePr>
        <p:xfrm>
          <a:off x="467544" y="1772816"/>
          <a:ext cx="8207700" cy="190080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35900"/>
                <a:gridCol w="2735900"/>
                <a:gridCol w="2735900"/>
              </a:tblGrid>
              <a:tr h="4752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Ratio</a:t>
                      </a:r>
                      <a:endParaRPr lang="en-MY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MY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MY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02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ratio</a:t>
                      </a:r>
                      <a:endParaRPr lang="en-MY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1.2865x</a:t>
                      </a:r>
                      <a:endParaRPr lang="en-MY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1.3889x</a:t>
                      </a:r>
                      <a:endParaRPr lang="en-US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02">
                <a:tc>
                  <a:txBody>
                    <a:bodyPr/>
                    <a:lstStyle/>
                    <a:p>
                      <a:r>
                        <a:rPr lang="en-US" dirty="0" smtClean="0"/>
                        <a:t>Acid-test</a:t>
                      </a:r>
                      <a:r>
                        <a:rPr lang="en-US" baseline="0" dirty="0" smtClean="0"/>
                        <a:t> ratio</a:t>
                      </a:r>
                      <a:endParaRPr lang="en-MY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1.1350x</a:t>
                      </a:r>
                      <a:endParaRPr lang="en-MY" sz="1800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1.2003x</a:t>
                      </a:r>
                      <a:endParaRPr lang="en-MY" sz="1800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02">
                <a:tc>
                  <a:txBody>
                    <a:bodyPr/>
                    <a:lstStyle/>
                    <a:p>
                      <a:endParaRPr lang="en-MY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407707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urrent ratio rules of thumb is 1.5 or 2.0 to be comfortable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But </a:t>
            </a:r>
            <a:r>
              <a:rPr lang="en-US" sz="2000" dirty="0" err="1" smtClean="0"/>
              <a:t>Suchee</a:t>
            </a:r>
            <a:r>
              <a:rPr lang="en-US" sz="2000" dirty="0" smtClean="0"/>
              <a:t> Operation ratio are below 1.5 which means that it might have little problem for coverage to short-term creditors </a:t>
            </a:r>
          </a:p>
          <a:p>
            <a:pPr lvl="1"/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Acid Test shows that ratio for both years is above 1.0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 smtClean="0"/>
              <a:t>Suchee</a:t>
            </a:r>
            <a:r>
              <a:rPr lang="en-US" sz="2000" dirty="0" smtClean="0"/>
              <a:t> operation able to meet its short-term obligations without its inventories being liquidated. </a:t>
            </a:r>
          </a:p>
        </p:txBody>
      </p:sp>
    </p:spTree>
    <p:extLst>
      <p:ext uri="{BB962C8B-B14F-4D97-AF65-F5344CB8AC3E}">
        <p14:creationId xmlns:p14="http://schemas.microsoft.com/office/powerpoint/2010/main" val="25960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Efficiency Ratio</a:t>
            </a:r>
            <a:endParaRPr lang="en-MY" dirty="0">
              <a:latin typeface="Bernard MT Condense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6,348,000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66,384,000</m:t>
                          </m:r>
                          <m: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/365</m:t>
                          </m:r>
                        </m:den>
                      </m:f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34.9 days</a:t>
                </a:r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 6,84</m:t>
                          </m:r>
                          <m: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8,000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67,176,000</m:t>
                          </m:r>
                          <m: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/366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37.3days</a:t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581682"/>
                <a:ext cx="7920880" cy="778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Average collection period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Account</m:t>
                        </m:r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receivable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Daily</m:t>
                        </m:r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credit</m:t>
                        </m:r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sales</m:t>
                        </m:r>
                      </m:den>
                    </m:f>
                  </m:oMath>
                </a14:m>
                <a:endParaRPr lang="en-MY" sz="28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81682"/>
                <a:ext cx="7920880" cy="778098"/>
              </a:xfrm>
              <a:prstGeom prst="rect">
                <a:avLst/>
              </a:prstGeom>
              <a:blipFill rotWithShape="1">
                <a:blip r:embed="rId4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9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itchFamily="18" charset="0"/>
              </a:rPr>
              <a:t>Efficiency Ratio</a:t>
            </a:r>
            <a:endParaRPr lang="en-MY" dirty="0">
              <a:latin typeface="Algeri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60,087,000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1,074,000</m:t>
                          </m:r>
                        </m:den>
                      </m:f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55.9469x</a:t>
                </a:r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59,932,000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1,238,000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48.4103x</a:t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581682"/>
                <a:ext cx="8280920" cy="77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Inventory Turnover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Cost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of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goods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sold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Inventory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81682"/>
                <a:ext cx="8280920" cy="779509"/>
              </a:xfrm>
              <a:prstGeom prst="rect">
                <a:avLst/>
              </a:prstGeom>
              <a:blipFill rotWithShape="1">
                <a:blip r:embed="rId4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9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itchFamily="18" charset="0"/>
              </a:rPr>
              <a:t>Efficiency Ratio</a:t>
            </a:r>
            <a:endParaRPr lang="en-MY" dirty="0">
              <a:latin typeface="Algeri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66,384,000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2,971,000</m:t>
                          </m:r>
                        </m:den>
                      </m:f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22.3439x</a:t>
                </a:r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67,176,000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3,229,000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20.8039x</a:t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587389"/>
                <a:ext cx="7920880" cy="72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Fixed Assets Turnover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Sales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Net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fixed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assets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87389"/>
                <a:ext cx="7920880" cy="724365"/>
              </a:xfrm>
              <a:prstGeom prst="rect">
                <a:avLst/>
              </a:prstGeom>
              <a:blipFill rotWithShape="1">
                <a:blip r:embed="rId4"/>
                <a:stretch>
                  <a:fillRect b="-8403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94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itchFamily="18" charset="0"/>
              </a:rPr>
              <a:t>Efficiency Ratio</a:t>
            </a:r>
            <a:endParaRPr lang="en-MY" dirty="0">
              <a:latin typeface="Algeri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66,384,000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itchFamily="18" charset="0"/>
                              <a:ea typeface="Cambria Math" pitchFamily="18" charset="0"/>
                            </a:rPr>
                            <m:t>12,093,000</m:t>
                          </m:r>
                        </m:den>
                      </m:f>
                    </m:oMath>
                  </m:oMathPara>
                </a14:m>
                <a:endParaRPr lang="en-MY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5.48945x</a:t>
                </a:r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67,176,000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MY" i="1">
                              <a:latin typeface="Cambria Math" pitchFamily="18" charset="0"/>
                              <a:ea typeface="Cambria Math" pitchFamily="18" charset="0"/>
                            </a:rPr>
                            <m:t>12,342,000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5.44287x</a:t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624515"/>
                <a:ext cx="8136904" cy="72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Total Assets Turnover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Sales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Total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assets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4515"/>
                <a:ext cx="8136904" cy="724365"/>
              </a:xfrm>
              <a:prstGeom prst="rect">
                <a:avLst/>
              </a:prstGeom>
              <a:blipFill rotWithShape="1">
                <a:blip r:embed="rId4"/>
                <a:stretch>
                  <a:fillRect b="-8403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9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Summary on Efficiency </a:t>
            </a:r>
            <a:r>
              <a:rPr lang="en-US" dirty="0">
                <a:latin typeface="Bernard MT Condensed" pitchFamily="18" charset="0"/>
              </a:rPr>
              <a:t>Ratio</a:t>
            </a:r>
            <a:endParaRPr lang="en-MY" dirty="0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07216"/>
              </p:ext>
            </p:extLst>
          </p:nvPr>
        </p:nvGraphicFramePr>
        <p:xfrm>
          <a:off x="611560" y="1585900"/>
          <a:ext cx="8207700" cy="23760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35900"/>
                <a:gridCol w="2735900"/>
                <a:gridCol w="2735900"/>
              </a:tblGrid>
              <a:tr h="4752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Ratio</a:t>
                      </a:r>
                      <a:endParaRPr lang="en-MY" dirty="0">
                        <a:latin typeface="+mn-lt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2013</a:t>
                      </a:r>
                      <a:endParaRPr lang="en-MY" dirty="0">
                        <a:latin typeface="+mn-lt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2012</a:t>
                      </a:r>
                      <a:endParaRPr lang="en-MY" dirty="0">
                        <a:latin typeface="+mn-lt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ea typeface="+mn-ea"/>
                        </a:rPr>
                        <a:t>Ave.</a:t>
                      </a:r>
                      <a:r>
                        <a:rPr lang="en-US" baseline="0" dirty="0" smtClean="0">
                          <a:latin typeface="+mn-lt"/>
                          <a:ea typeface="+mn-ea"/>
                        </a:rPr>
                        <a:t> collection period</a:t>
                      </a:r>
                      <a:endParaRPr lang="en-MY" dirty="0">
                        <a:latin typeface="+mn-lt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 Math" pitchFamily="18" charset="0"/>
                          <a:ea typeface="Cambria Math" pitchFamily="18" charset="0"/>
                        </a:rPr>
                        <a:t>34.9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 pitchFamily="18" charset="0"/>
                          <a:ea typeface="Cambria Math" pitchFamily="18" charset="0"/>
                        </a:rPr>
                        <a:t>37.3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ea typeface="Cambria Math" pitchFamily="18" charset="0"/>
                        </a:rPr>
                        <a:t>Inventory turnover ratio</a:t>
                      </a:r>
                      <a:endParaRPr lang="en-MY" dirty="0">
                        <a:latin typeface="+mn-lt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 err="1" smtClean="0">
                          <a:latin typeface="Cambria Math" pitchFamily="18" charset="0"/>
                          <a:ea typeface="Cambria Math" pitchFamily="18" charset="0"/>
                        </a:rPr>
                        <a:t>55.9469x</a:t>
                      </a:r>
                      <a:endParaRPr lang="en-MY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 err="1" smtClean="0">
                          <a:latin typeface="Cambria Math" pitchFamily="18" charset="0"/>
                          <a:ea typeface="Cambria Math" pitchFamily="18" charset="0"/>
                        </a:rPr>
                        <a:t>48.4103x</a:t>
                      </a:r>
                      <a:endParaRPr lang="en-US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ea typeface="Cambria Math" pitchFamily="18" charset="0"/>
                        </a:rPr>
                        <a:t>Fixed asset turnover</a:t>
                      </a:r>
                      <a:r>
                        <a:rPr lang="en-US" baseline="0" dirty="0" smtClean="0">
                          <a:latin typeface="+mn-lt"/>
                          <a:ea typeface="Cambria Math" pitchFamily="18" charset="0"/>
                        </a:rPr>
                        <a:t> ratio</a:t>
                      </a:r>
                      <a:endParaRPr lang="en-MY" dirty="0">
                        <a:latin typeface="+mn-lt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 err="1" smtClean="0">
                          <a:latin typeface="Cambria Math" pitchFamily="18" charset="0"/>
                          <a:ea typeface="Cambria Math" pitchFamily="18" charset="0"/>
                        </a:rPr>
                        <a:t>22.3439x</a:t>
                      </a:r>
                      <a:endParaRPr lang="en-MY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 Math" pitchFamily="18" charset="0"/>
                          <a:ea typeface="Cambria Math" pitchFamily="18" charset="0"/>
                        </a:rPr>
                        <a:t>20.8039x</a:t>
                      </a:r>
                      <a:endParaRPr lang="en-US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0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ea typeface="Cambria Math" pitchFamily="18" charset="0"/>
                        </a:rPr>
                        <a:t>Total assets turnover ratio</a:t>
                      </a:r>
                      <a:endParaRPr lang="en-MY" dirty="0">
                        <a:latin typeface="+mn-lt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 err="1" smtClean="0">
                          <a:latin typeface="Cambria Math" pitchFamily="18" charset="0"/>
                          <a:ea typeface="Cambria Math" pitchFamily="18" charset="0"/>
                        </a:rPr>
                        <a:t>5.48945x</a:t>
                      </a:r>
                      <a:endParaRPr lang="en-MY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 Math" pitchFamily="18" charset="0"/>
                          <a:ea typeface="Cambria Math" pitchFamily="18" charset="0"/>
                        </a:rPr>
                        <a:t>5.44287x</a:t>
                      </a:r>
                      <a:endParaRPr lang="en-US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4061971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Average collection period </a:t>
            </a:r>
            <a:r>
              <a:rPr lang="en-US" dirty="0" smtClean="0"/>
              <a:t>is low because it has efficient sales collection policy and it help to improve the cash flow of the firm.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Inventory turnover ratio </a:t>
            </a:r>
            <a:r>
              <a:rPr lang="en-US" dirty="0" smtClean="0"/>
              <a:t>is too high which is detrimental might be due to customer’s order cannot be filled quickly or there are work stoppages because of inadequate supplies of raw material.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Fixed asset turnover ratio </a:t>
            </a:r>
            <a:r>
              <a:rPr lang="en-US" dirty="0" smtClean="0"/>
              <a:t>is high which indicates that it is using its fixed asset extensively to generate sales and profits.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Total assets turnover ratio 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19138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Company Background</a:t>
            </a:r>
            <a:endParaRPr lang="en-MY" dirty="0">
              <a:latin typeface="Bernard MT Condense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3568" y="1628800"/>
            <a:ext cx="7848872" cy="5040560"/>
          </a:xfrm>
          <a:prstGeom prst="roundRect">
            <a:avLst/>
          </a:prstGeom>
          <a:solidFill>
            <a:srgbClr val="FFFF66"/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MY" dirty="0">
                <a:solidFill>
                  <a:schemeClr val="tx1"/>
                </a:solidFill>
              </a:rPr>
              <a:t>Company </a:t>
            </a:r>
            <a:r>
              <a:rPr lang="en-MY" dirty="0" smtClean="0">
                <a:solidFill>
                  <a:schemeClr val="tx1"/>
                </a:solidFill>
              </a:rPr>
              <a:t>name</a:t>
            </a:r>
            <a:r>
              <a:rPr lang="en-MY" dirty="0">
                <a:solidFill>
                  <a:schemeClr val="tx1"/>
                </a:solidFill>
              </a:rPr>
              <a:t>	</a:t>
            </a:r>
            <a:r>
              <a:rPr lang="en-MY" dirty="0" smtClean="0">
                <a:solidFill>
                  <a:schemeClr val="tx1"/>
                </a:solidFill>
              </a:rPr>
              <a:t>: </a:t>
            </a:r>
            <a:r>
              <a:rPr lang="en-MY" b="1" dirty="0" smtClean="0">
                <a:solidFill>
                  <a:schemeClr val="tx1"/>
                </a:solidFill>
              </a:rPr>
              <a:t>SUCHEE </a:t>
            </a:r>
            <a:r>
              <a:rPr lang="en-MY" b="1" dirty="0">
                <a:solidFill>
                  <a:schemeClr val="tx1"/>
                </a:solidFill>
              </a:rPr>
              <a:t>OPERATION PTE LTD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MY" dirty="0">
                <a:solidFill>
                  <a:schemeClr val="tx1"/>
                </a:solidFill>
              </a:rPr>
              <a:t>Address	</a:t>
            </a:r>
            <a:r>
              <a:rPr lang="en-MY" dirty="0" smtClean="0">
                <a:solidFill>
                  <a:schemeClr val="tx1"/>
                </a:solidFill>
              </a:rPr>
              <a:t>	: </a:t>
            </a:r>
            <a:r>
              <a:rPr lang="en-MY" dirty="0" err="1" smtClean="0">
                <a:solidFill>
                  <a:schemeClr val="tx1"/>
                </a:solidFill>
              </a:rPr>
              <a:t>Universiti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>
                <a:solidFill>
                  <a:schemeClr val="tx1"/>
                </a:solidFill>
              </a:rPr>
              <a:t>Putra Malaysia, </a:t>
            </a:r>
            <a:endParaRPr lang="en-MY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MY" dirty="0" smtClean="0">
                <a:solidFill>
                  <a:schemeClr val="tx1"/>
                </a:solidFill>
              </a:rPr>
              <a:t>		  43400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dirty="0" err="1">
                <a:solidFill>
                  <a:schemeClr val="tx1"/>
                </a:solidFill>
              </a:rPr>
              <a:t>Serdang</a:t>
            </a:r>
            <a:r>
              <a:rPr lang="en-MY" dirty="0">
                <a:solidFill>
                  <a:schemeClr val="tx1"/>
                </a:solidFill>
              </a:rPr>
              <a:t>,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MY" dirty="0" smtClean="0">
                <a:solidFill>
                  <a:schemeClr val="tx1"/>
                </a:solidFill>
              </a:rPr>
              <a:t>		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smtClean="0">
                <a:solidFill>
                  <a:schemeClr val="tx1"/>
                </a:solidFill>
              </a:rPr>
              <a:t> Selangor</a:t>
            </a:r>
            <a:r>
              <a:rPr lang="en-MY" dirty="0">
                <a:solidFill>
                  <a:schemeClr val="tx1"/>
                </a:solidFill>
              </a:rPr>
              <a:t>, Malaysia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MY" dirty="0" smtClean="0">
                <a:solidFill>
                  <a:schemeClr val="tx1"/>
                </a:solidFill>
              </a:rPr>
              <a:t>Date </a:t>
            </a:r>
            <a:r>
              <a:rPr lang="en-MY" dirty="0">
                <a:solidFill>
                  <a:schemeClr val="tx1"/>
                </a:solidFill>
              </a:rPr>
              <a:t>started 	</a:t>
            </a:r>
            <a:r>
              <a:rPr lang="en-MY" dirty="0" smtClean="0">
                <a:solidFill>
                  <a:schemeClr val="tx1"/>
                </a:solidFill>
              </a:rPr>
              <a:t>: 17</a:t>
            </a:r>
            <a:r>
              <a:rPr lang="en-MY" baseline="30000" dirty="0" smtClean="0">
                <a:solidFill>
                  <a:schemeClr val="tx1"/>
                </a:solidFill>
              </a:rPr>
              <a:t>th</a:t>
            </a:r>
            <a:r>
              <a:rPr lang="en-MY" dirty="0" smtClean="0">
                <a:solidFill>
                  <a:schemeClr val="tx1"/>
                </a:solidFill>
              </a:rPr>
              <a:t> </a:t>
            </a:r>
            <a:r>
              <a:rPr lang="en-MY" dirty="0">
                <a:solidFill>
                  <a:schemeClr val="tx1"/>
                </a:solidFill>
              </a:rPr>
              <a:t>February </a:t>
            </a:r>
            <a:r>
              <a:rPr lang="en-MY" dirty="0" smtClean="0">
                <a:solidFill>
                  <a:schemeClr val="tx1"/>
                </a:solidFill>
              </a:rPr>
              <a:t>2012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MY" dirty="0">
                <a:solidFill>
                  <a:schemeClr val="tx1"/>
                </a:solidFill>
              </a:rPr>
              <a:t>Types of </a:t>
            </a:r>
            <a:r>
              <a:rPr lang="en-MY" dirty="0" err="1" smtClean="0">
                <a:solidFill>
                  <a:schemeClr val="tx1"/>
                </a:solidFill>
              </a:rPr>
              <a:t>bussines</a:t>
            </a:r>
            <a:r>
              <a:rPr lang="en-MY" dirty="0">
                <a:solidFill>
                  <a:schemeClr val="tx1"/>
                </a:solidFill>
              </a:rPr>
              <a:t>	</a:t>
            </a:r>
            <a:r>
              <a:rPr lang="en-MY" dirty="0" smtClean="0">
                <a:solidFill>
                  <a:schemeClr val="tx1"/>
                </a:solidFill>
              </a:rPr>
              <a:t>: Provide </a:t>
            </a:r>
            <a:r>
              <a:rPr lang="en-MY" dirty="0">
                <a:solidFill>
                  <a:schemeClr val="tx1"/>
                </a:solidFill>
              </a:rPr>
              <a:t>services for forest operation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MY" dirty="0" smtClean="0">
                <a:solidFill>
                  <a:schemeClr val="tx1"/>
                </a:solidFill>
              </a:rPr>
              <a:t>Initial capital</a:t>
            </a:r>
            <a:r>
              <a:rPr lang="en-MY" dirty="0">
                <a:solidFill>
                  <a:schemeClr val="tx1"/>
                </a:solidFill>
              </a:rPr>
              <a:t>	</a:t>
            </a:r>
            <a:r>
              <a:rPr lang="en-MY" dirty="0" smtClean="0">
                <a:solidFill>
                  <a:schemeClr val="tx1"/>
                </a:solidFill>
              </a:rPr>
              <a:t>: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RM</a:t>
            </a:r>
            <a:r>
              <a:rPr lang="en-MY" dirty="0" smtClean="0">
                <a:solidFill>
                  <a:schemeClr val="tx1"/>
                </a:solidFill>
              </a:rPr>
              <a:t> 98,000.00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MY" dirty="0" smtClean="0">
                <a:solidFill>
                  <a:schemeClr val="tx1"/>
                </a:solidFill>
              </a:rPr>
              <a:t>No </a:t>
            </a:r>
            <a:r>
              <a:rPr lang="en-MY" dirty="0">
                <a:solidFill>
                  <a:schemeClr val="tx1"/>
                </a:solidFill>
              </a:rPr>
              <a:t>of Boards 	</a:t>
            </a:r>
            <a:r>
              <a:rPr lang="en-MY" dirty="0" smtClean="0">
                <a:solidFill>
                  <a:schemeClr val="tx1"/>
                </a:solidFill>
              </a:rPr>
              <a:t>: 6 </a:t>
            </a:r>
            <a:r>
              <a:rPr lang="en-MY" dirty="0">
                <a:solidFill>
                  <a:schemeClr val="tx1"/>
                </a:solidFill>
              </a:rPr>
              <a:t>person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MY" dirty="0">
                <a:solidFill>
                  <a:schemeClr val="tx1"/>
                </a:solidFill>
              </a:rPr>
              <a:t>of Directors 		</a:t>
            </a:r>
            <a:endParaRPr lang="en-MY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MY" dirty="0" smtClean="0">
                <a:solidFill>
                  <a:schemeClr val="tx1"/>
                </a:solidFill>
              </a:rPr>
              <a:t>Field		: Contract on forest operations</a:t>
            </a:r>
            <a:r>
              <a:rPr lang="en-MY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MY" dirty="0" smtClean="0">
                <a:solidFill>
                  <a:schemeClr val="tx1"/>
                </a:solidFill>
              </a:rPr>
              <a:t>Email </a:t>
            </a:r>
            <a:r>
              <a:rPr lang="en-MY" dirty="0">
                <a:solidFill>
                  <a:schemeClr val="tx1"/>
                </a:solidFill>
              </a:rPr>
              <a:t>		</a:t>
            </a:r>
            <a:r>
              <a:rPr lang="en-MY" dirty="0" smtClean="0">
                <a:solidFill>
                  <a:schemeClr val="tx1"/>
                </a:solidFill>
              </a:rPr>
              <a:t>: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info@sucheeoperation.com</a:t>
            </a:r>
            <a:endParaRPr lang="en-MY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MY" dirty="0" smtClean="0">
                <a:solidFill>
                  <a:schemeClr val="tx1"/>
                </a:solidFill>
              </a:rPr>
              <a:t>Contact </a:t>
            </a:r>
            <a:r>
              <a:rPr lang="en-MY" dirty="0">
                <a:solidFill>
                  <a:schemeClr val="tx1"/>
                </a:solidFill>
              </a:rPr>
              <a:t>no	</a:t>
            </a:r>
            <a:r>
              <a:rPr lang="en-MY" dirty="0" smtClean="0">
                <a:solidFill>
                  <a:schemeClr val="tx1"/>
                </a:solidFill>
              </a:rPr>
              <a:t>: 03-3456789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Leverage Ratio</a:t>
            </a:r>
            <a:endParaRPr lang="en-MY" dirty="0">
              <a:latin typeface="Bernard MT Condense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7,900,690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12,093,000</m:t>
                          </m:r>
                        </m:den>
                      </m:f>
                    </m:oMath>
                  </m:oMathPara>
                </a14:m>
                <a:endParaRPr lang="en-MY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=0.653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65.3%</m:t>
                      </m:r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8,5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84,000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12,342,000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0.7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70 %</m:t>
                      </m:r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629772"/>
                <a:ext cx="8208912" cy="719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Debt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Total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Liabilities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Total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Assets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9772"/>
                <a:ext cx="8208912" cy="719108"/>
              </a:xfrm>
              <a:prstGeom prst="rect">
                <a:avLst/>
              </a:prstGeom>
              <a:blipFill rotWithShape="1">
                <a:blip r:embed="rId4"/>
                <a:stretch>
                  <a:fillRect b="-932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9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itchFamily="18" charset="0"/>
              </a:rPr>
              <a:t>Leverage Ratio</a:t>
            </a:r>
            <a:endParaRPr lang="en-MY" dirty="0">
              <a:latin typeface="Algeri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itchFamily="18" charset="0"/>
                              <a:ea typeface="Cambria Math" pitchFamily="18" charset="0"/>
                            </a:rPr>
                            <m:t>942,000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325,000</m:t>
                          </m:r>
                        </m:den>
                      </m:f>
                    </m:oMath>
                  </m:oMathPara>
                </a14:m>
                <a:endParaRPr lang="en-MY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2.8984x</a:t>
                </a:r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1,289,000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322,000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</a:rPr>
                  <a:t>4.0031x</a:t>
                </a: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654460"/>
                <a:ext cx="8136904" cy="76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Times Interest Earned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Operating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Income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Interest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Expense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54460"/>
                <a:ext cx="8136904" cy="766428"/>
              </a:xfrm>
              <a:prstGeom prst="rect">
                <a:avLst/>
              </a:prstGeom>
              <a:blipFill rotWithShape="1"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9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Summary Leverage </a:t>
            </a:r>
            <a:r>
              <a:rPr lang="en-US" dirty="0">
                <a:latin typeface="Bernard MT Condensed" pitchFamily="18" charset="0"/>
              </a:rPr>
              <a:t>Ratio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6117795"/>
                  </p:ext>
                </p:extLst>
              </p:nvPr>
            </p:nvGraphicFramePr>
            <p:xfrm>
              <a:off x="611560" y="1643354"/>
              <a:ext cx="8207700" cy="1425606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384376"/>
                    <a:gridCol w="2411662"/>
                    <a:gridCol w="2411662"/>
                  </a:tblGrid>
                  <a:tr h="475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Ratio</a:t>
                          </a:r>
                          <a:endParaRPr lang="en-MY" dirty="0">
                            <a:latin typeface="+mn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2013</a:t>
                          </a:r>
                          <a:endParaRPr lang="en-MY" dirty="0">
                            <a:latin typeface="+mn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2012</a:t>
                          </a:r>
                          <a:endParaRPr lang="en-MY" dirty="0">
                            <a:latin typeface="+mn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5202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+mn-lt"/>
                              <a:ea typeface="Cambria Math" pitchFamily="18" charset="0"/>
                            </a:rPr>
                            <a:t>Debt</a:t>
                          </a:r>
                          <a:r>
                            <a:rPr lang="en-US" baseline="0" dirty="0" smtClean="0">
                              <a:latin typeface="+mn-lt"/>
                              <a:ea typeface="Cambria Math" pitchFamily="18" charset="0"/>
                            </a:rPr>
                            <a:t> Ratio</a:t>
                          </a:r>
                          <a:endParaRPr lang="en-MY" dirty="0">
                            <a:latin typeface="+mn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65.3%</m:t>
                                </m:r>
                              </m:oMath>
                            </m:oMathPara>
                          </a14:m>
                          <a:endParaRPr lang="en-US" dirty="0" smtClean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70.0%</m:t>
                                </m:r>
                              </m:oMath>
                            </m:oMathPara>
                          </a14:m>
                          <a:endParaRPr lang="en-US" dirty="0" smtClean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5202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+mn-lt"/>
                              <a:ea typeface="Cambria Math" pitchFamily="18" charset="0"/>
                            </a:rPr>
                            <a:t>Times Interest Earned Ratio</a:t>
                          </a:r>
                          <a:endParaRPr lang="en-MY" dirty="0">
                            <a:latin typeface="+mn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2.8984x</a:t>
                          </a:r>
                          <a:endParaRPr lang="en-MY" dirty="0" smtClean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4.0031x</a:t>
                          </a:r>
                          <a:endParaRPr lang="en-US" dirty="0" smtClean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6117795"/>
                  </p:ext>
                </p:extLst>
              </p:nvPr>
            </p:nvGraphicFramePr>
            <p:xfrm>
              <a:off x="611560" y="1643354"/>
              <a:ext cx="8207700" cy="1425606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384376"/>
                    <a:gridCol w="2411662"/>
                    <a:gridCol w="2411662"/>
                  </a:tblGrid>
                  <a:tr h="475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Ratio</a:t>
                          </a:r>
                          <a:endParaRPr lang="en-MY" dirty="0">
                            <a:latin typeface="+mn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2013</a:t>
                          </a:r>
                          <a:endParaRPr lang="en-MY" dirty="0">
                            <a:latin typeface="+mn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2012</a:t>
                          </a:r>
                          <a:endParaRPr lang="en-MY" dirty="0">
                            <a:latin typeface="+mn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5202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+mn-lt"/>
                              <a:ea typeface="Cambria Math" pitchFamily="18" charset="0"/>
                            </a:rPr>
                            <a:t>Debt</a:t>
                          </a:r>
                          <a:r>
                            <a:rPr lang="en-US" baseline="0" dirty="0" smtClean="0">
                              <a:latin typeface="+mn-lt"/>
                              <a:ea typeface="Cambria Math" pitchFamily="18" charset="0"/>
                            </a:rPr>
                            <a:t> Ratio</a:t>
                          </a:r>
                          <a:endParaRPr lang="en-MY" dirty="0">
                            <a:latin typeface="+mn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0152" t="-102597" r="-100000" b="-110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40152" t="-102597" b="-110390"/>
                          </a:stretch>
                        </a:blipFill>
                      </a:tcPr>
                    </a:tc>
                  </a:tr>
                  <a:tr h="475202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+mn-lt"/>
                              <a:ea typeface="Cambria Math" pitchFamily="18" charset="0"/>
                            </a:rPr>
                            <a:t>Times Interest Earned Ratio</a:t>
                          </a:r>
                          <a:endParaRPr lang="en-MY" dirty="0">
                            <a:latin typeface="+mn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2.8984x</a:t>
                          </a:r>
                          <a:endParaRPr lang="en-MY" dirty="0" smtClean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4.0031x</a:t>
                          </a:r>
                          <a:endParaRPr lang="en-US" dirty="0" smtClean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683568" y="3573016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MY" b="1" dirty="0" smtClean="0"/>
              <a:t>Debt Ratio </a:t>
            </a:r>
            <a:r>
              <a:rPr lang="en-MY" dirty="0" smtClean="0"/>
              <a:t>value </a:t>
            </a:r>
            <a:r>
              <a:rPr lang="en-MY" dirty="0"/>
              <a:t>is </a:t>
            </a:r>
            <a:r>
              <a:rPr lang="en-MY" dirty="0" smtClean="0"/>
              <a:t>more 0.5 </a:t>
            </a:r>
            <a:r>
              <a:rPr lang="en-MY" dirty="0"/>
              <a:t>means that half of the company's assets are financed through debts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MY" dirty="0"/>
              <a:t>H</a:t>
            </a:r>
            <a:r>
              <a:rPr lang="en-MY" dirty="0" smtClean="0"/>
              <a:t>igher </a:t>
            </a:r>
            <a:r>
              <a:rPr lang="en-MY" dirty="0"/>
              <a:t>portion of company's assets are claimed by it </a:t>
            </a:r>
            <a:r>
              <a:rPr lang="en-MY" dirty="0" smtClean="0"/>
              <a:t>creditors,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MY" dirty="0" smtClean="0"/>
              <a:t>Higher </a:t>
            </a:r>
            <a:r>
              <a:rPr lang="en-MY" dirty="0"/>
              <a:t>risk in operation since the business would find it difficult to obtain loans for new projects. </a:t>
            </a:r>
            <a:endParaRPr lang="en-MY" dirty="0" smtClean="0"/>
          </a:p>
          <a:p>
            <a:pPr lvl="1"/>
            <a:endParaRPr lang="en-MY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MY" b="1" dirty="0" smtClean="0"/>
              <a:t>Times </a:t>
            </a:r>
            <a:r>
              <a:rPr lang="en-MY" b="1" dirty="0"/>
              <a:t>interest earned ratio </a:t>
            </a:r>
            <a:r>
              <a:rPr lang="en-MY" dirty="0"/>
              <a:t>is very important from the creditors view point</a:t>
            </a:r>
            <a:r>
              <a:rPr lang="en-MY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MY" dirty="0"/>
              <a:t>R</a:t>
            </a:r>
            <a:r>
              <a:rPr lang="en-MY" dirty="0" smtClean="0"/>
              <a:t>atio </a:t>
            </a:r>
            <a:r>
              <a:rPr lang="en-MY" dirty="0"/>
              <a:t>of 2 or higher is considered adequate to protect the creditors’ interest in the </a:t>
            </a:r>
            <a:r>
              <a:rPr lang="en-MY" dirty="0" smtClean="0"/>
              <a:t>firm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652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Profitability Ratio</a:t>
            </a:r>
            <a:endParaRPr lang="en-MY" dirty="0">
              <a:latin typeface="Algeri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746,500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66,384,000</m:t>
                          </m:r>
                        </m:den>
                      </m:f>
                    </m:oMath>
                  </m:oMathPara>
                </a14:m>
                <a:endParaRPr lang="en-MY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0.0112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1.12%</m:t>
                      </m:r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967,000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67,176,000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0.0144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1.44%</m:t>
                      </m:r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701267"/>
                <a:ext cx="8136904" cy="71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Operating Profit Margin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Operating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Income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Sales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1267"/>
                <a:ext cx="8136904" cy="719621"/>
              </a:xfrm>
              <a:prstGeom prst="rect">
                <a:avLst/>
              </a:prstGeom>
              <a:blipFill rotWithShape="1">
                <a:blip r:embed="rId4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3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itchFamily="18" charset="0"/>
              </a:rPr>
              <a:t>Profitability Ratio</a:t>
            </a:r>
            <a:endParaRPr lang="en-MY" dirty="0">
              <a:latin typeface="Algeri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434,310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66,384,000</m:t>
                          </m:r>
                        </m:den>
                      </m:f>
                    </m:oMath>
                  </m:oMathPara>
                </a14:m>
                <a:endParaRPr lang="en-MY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0.00654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0.654%</m:t>
                      </m:r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561,600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67,176,000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0.00836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0.836%</m:t>
                      </m:r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644200"/>
                <a:ext cx="8208912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Net profit margin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Net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Income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Sales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44200"/>
                <a:ext cx="8208912" cy="713529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3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itchFamily="18" charset="0"/>
              </a:rPr>
              <a:t>Profitability Ratio</a:t>
            </a:r>
            <a:endParaRPr lang="en-MY" dirty="0">
              <a:latin typeface="Algeri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746,5</m:t>
                          </m:r>
                          <m:r>
                            <a:rPr lang="en-US" i="1">
                              <a:latin typeface="Cambria Math" pitchFamily="18" charset="0"/>
                              <a:ea typeface="Cambria Math" pitchFamily="18" charset="0"/>
                            </a:rPr>
                            <m:t>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12,093,000</m:t>
                          </m:r>
                        </m:den>
                      </m:f>
                    </m:oMath>
                  </m:oMathPara>
                </a14:m>
                <a:endParaRPr lang="en-MY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=0.062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6.2%</m:t>
                      </m:r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967,000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12,342,000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0.078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7.8%</m:t>
                      </m:r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582452"/>
                <a:ext cx="9144000" cy="716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400" dirty="0" smtClean="0">
                    <a:latin typeface="Cambria Math" pitchFamily="18" charset="0"/>
                    <a:ea typeface="Cambria Math" pitchFamily="18" charset="0"/>
                  </a:rPr>
                  <a:t>Operating Income Return on Investment </a:t>
                </a:r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Operating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Income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Total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Assets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82452"/>
                <a:ext cx="9144000" cy="716799"/>
              </a:xfrm>
              <a:prstGeom prst="rect">
                <a:avLst/>
              </a:prstGeom>
              <a:blipFill rotWithShape="1">
                <a:blip r:embed="rId4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351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itchFamily="18" charset="0"/>
              </a:rPr>
              <a:t>Profitability Ratio</a:t>
            </a:r>
            <a:endParaRPr lang="en-MY" dirty="0">
              <a:latin typeface="Algeri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434,310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12,093,000</m:t>
                          </m:r>
                        </m:den>
                      </m:f>
                    </m:oMath>
                  </m:oMathPara>
                </a14:m>
                <a:endParaRPr lang="en-MY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0.036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3.6%</m:t>
                      </m:r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561,600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12,342,000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0.0455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4.6%</m:t>
                      </m:r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647021"/>
                <a:ext cx="7920880" cy="7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Return on Assets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Net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Income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Total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Assets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47021"/>
                <a:ext cx="7920880" cy="712887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3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itchFamily="18" charset="0"/>
              </a:rPr>
              <a:t>Profitability Ratio</a:t>
            </a:r>
            <a:endParaRPr lang="en-MY" dirty="0">
              <a:latin typeface="Algeri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434,310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4,192,310</m:t>
                          </m:r>
                        </m:den>
                      </m:f>
                    </m:oMath>
                  </m:oMathPara>
                </a14:m>
                <a:endParaRPr lang="en-MY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0.104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10.4%</m:t>
                      </m:r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561,600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3</m:t>
                          </m:r>
                          <m:r>
                            <a:rPr lang="en-US" b="0" i="1" smtClean="0">
                              <a:latin typeface="Cambria Math"/>
                              <a:ea typeface="Cambria Math" pitchFamily="18" charset="0"/>
                            </a:rPr>
                            <m:t>,758,000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0.149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15%</m:t>
                      </m:r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582260"/>
                <a:ext cx="8136904" cy="766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Return on Equity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Net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Income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Common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Equity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82260"/>
                <a:ext cx="8136904" cy="766620"/>
              </a:xfrm>
              <a:prstGeom prst="rect">
                <a:avLst/>
              </a:prstGeom>
              <a:blipFill rotWithShape="1">
                <a:blip r:embed="rId4"/>
                <a:stretch>
                  <a:fillRect b="-1600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3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Summary on Profitability Ratio</a:t>
            </a:r>
            <a:endParaRPr lang="en-MY" dirty="0">
              <a:latin typeface="Bernard MT Condensed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62896"/>
              </p:ext>
            </p:extLst>
          </p:nvPr>
        </p:nvGraphicFramePr>
        <p:xfrm>
          <a:off x="1524000" y="1625798"/>
          <a:ext cx="609600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15952"/>
                <a:gridCol w="1656184"/>
                <a:gridCol w="1823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Ratio 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Operating Profit Margin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1.12%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1.44%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Net Profit Margin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0.654%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0.836%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Operating income ROI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6.2%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7.8%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Return On</a:t>
                      </a:r>
                      <a:r>
                        <a:rPr lang="en-US" baseline="0" dirty="0" smtClean="0"/>
                        <a:t> Asset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3.6%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4.6%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On Equity</a:t>
                      </a:r>
                      <a:endParaRPr lang="en-MY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10.4%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7624" y="430587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During 2013, </a:t>
            </a:r>
            <a:r>
              <a:rPr lang="en-US" sz="2000" dirty="0" err="1" smtClean="0"/>
              <a:t>Suchee</a:t>
            </a:r>
            <a:r>
              <a:rPr lang="en-US" sz="2000" dirty="0" smtClean="0"/>
              <a:t>  keeping operating cost down, but not as good as at total cost. The operating income ROI and ROA and ROE are all low mainly due to productivity problem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3548390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252520" cy="8699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Du Pont System </a:t>
            </a:r>
            <a:r>
              <a:rPr lang="en-US" sz="2800" dirty="0" smtClean="0">
                <a:latin typeface="Bernard MT Condensed" pitchFamily="18" charset="0"/>
              </a:rPr>
              <a:t>(RETURN ON ASSETS)</a:t>
            </a:r>
            <a:endParaRPr lang="en-MY" sz="4800" dirty="0">
              <a:latin typeface="Bernard MT Condense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434,310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 66,384,000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 pitchFamily="18" charset="0"/>
                        </a:rPr>
                        <m:t>x</m:t>
                      </m:r>
                      <m:f>
                        <m:fPr>
                          <m:ctrlPr>
                            <a:rPr lang="en-MY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66,384,000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12,093,000</m:t>
                          </m:r>
                        </m:den>
                      </m:f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3100" dirty="0" smtClean="0">
                    <a:latin typeface="Cambria Math" pitchFamily="18" charset="0"/>
                    <a:ea typeface="Cambria Math" pitchFamily="18" charset="0"/>
                  </a:rPr>
                  <a:t>0.0359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sz="31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3100" b="0" i="1" smtClean="0">
                          <a:latin typeface="Cambria Math"/>
                          <a:ea typeface="Cambria Math"/>
                        </a:rPr>
                        <m:t>3.6%</m:t>
                      </m:r>
                    </m:oMath>
                  </m:oMathPara>
                </a14:m>
                <a:endParaRPr lang="en-MY" sz="31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561,600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itchFamily="18" charset="0"/>
                              <a:ea typeface="Cambria Math" pitchFamily="18" charset="0"/>
                            </a:rPr>
                            <m:t>67,176,000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 pitchFamily="18" charset="0"/>
                        </a:rPr>
                        <m:t>x</m:t>
                      </m:r>
                      <m:f>
                        <m:fPr>
                          <m:ctrlPr>
                            <a:rPr lang="en-MY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m:rPr>
                              <m:nor/>
                            </m:rPr>
                            <a:rPr lang="en-US" b="0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MY">
                              <a:latin typeface="Cambria Math" pitchFamily="18" charset="0"/>
                              <a:ea typeface="Cambria Math" pitchFamily="18" charset="0"/>
                            </a:rPr>
                            <m:t>67,176,000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RM</m:t>
                          </m:r>
                          <m: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 12,342,000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100" dirty="0" smtClean="0">
                    <a:latin typeface="Cambria Math" pitchFamily="18" charset="0"/>
                    <a:ea typeface="Cambria Math" pitchFamily="18" charset="0"/>
                  </a:rPr>
                  <a:t>=0.0455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sz="31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3100" b="0" i="1" smtClean="0">
                          <a:latin typeface="Cambria Math"/>
                          <a:ea typeface="Cambria Math"/>
                        </a:rPr>
                        <m:t>4.55%</m:t>
                      </m:r>
                    </m:oMath>
                  </m:oMathPara>
                </a14:m>
                <a:endParaRPr lang="en-MY" sz="31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628800"/>
                <a:ext cx="8208912" cy="72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Net</m:t>
                        </m:r>
                        <m:r>
                          <a:rPr lang="en-US" sz="2800" i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 pitchFamily="18" charset="0"/>
                          </a:rPr>
                          <m:t>Income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Total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Assets</m:t>
                        </m:r>
                      </m:den>
                    </m:f>
                    <m:r>
                      <a:rPr lang="en-US" sz="2800" i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MY" sz="2800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MY" sz="28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Net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Income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Sales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 pitchFamily="18" charset="0"/>
                      </a:rPr>
                      <m:t>x</m:t>
                    </m:r>
                    <m:f>
                      <m:fPr>
                        <m:ctrlPr>
                          <a:rPr lang="en-MY" sz="28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Sales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Total</m:t>
                        </m:r>
                        <m: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 pitchFamily="18" charset="0"/>
                          </a:rPr>
                          <m:t>Assets</m:t>
                        </m:r>
                      </m:den>
                    </m:f>
                  </m:oMath>
                </a14:m>
                <a:endParaRPr lang="en-MY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208912" cy="725007"/>
              </a:xfrm>
              <a:prstGeom prst="rect">
                <a:avLst/>
              </a:prstGeom>
              <a:blipFill rotWithShape="1">
                <a:blip r:embed="rId4"/>
                <a:stretch>
                  <a:fillRect b="-8403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3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Organization Chart</a:t>
            </a:r>
            <a:endParaRPr lang="en-MY" dirty="0">
              <a:latin typeface="Bernard MT Condensed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93891261"/>
              </p:ext>
            </p:extLst>
          </p:nvPr>
        </p:nvGraphicFramePr>
        <p:xfrm>
          <a:off x="0" y="908720"/>
          <a:ext cx="932452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3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3050"/>
            <a:ext cx="9145016" cy="869950"/>
          </a:xfrm>
        </p:spPr>
        <p:txBody>
          <a:bodyPr>
            <a:normAutofit/>
          </a:bodyPr>
          <a:lstStyle/>
          <a:p>
            <a:pPr marL="0" indent="0" algn="ctr"/>
            <a:r>
              <a:rPr lang="en-US" dirty="0" smtClean="0">
                <a:latin typeface="Bernard MT Condensed" pitchFamily="18" charset="0"/>
              </a:rPr>
              <a:t>Du Pont System </a:t>
            </a:r>
            <a:r>
              <a:rPr lang="en-US" sz="3600" dirty="0">
                <a:latin typeface="Bernard MT Condensed" pitchFamily="18" charset="0"/>
              </a:rPr>
              <a:t>(RETURN ON </a:t>
            </a:r>
            <a:r>
              <a:rPr lang="en-US" sz="3600" dirty="0" smtClean="0">
                <a:latin typeface="Bernard MT Condensed" pitchFamily="18" charset="0"/>
              </a:rPr>
              <a:t>EQUITY)</a:t>
            </a:r>
            <a:endParaRPr lang="en-US" sz="3600" dirty="0">
              <a:latin typeface="Bernard MT Condensed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Cambria Math" pitchFamily="18" charset="0"/>
                              <a:ea typeface="Cambria Math" pitchFamily="18" charset="0"/>
                            </a:rPr>
                            <m:t>0.036 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itchFamily="18" charset="0"/>
                              <a:ea typeface="Cambria Math" pitchFamily="18" charset="0"/>
                            </a:rPr>
                            <m:t>0.653 </m:t>
                          </m:r>
                        </m:den>
                      </m:f>
                    </m:oMath>
                  </m:oMathPara>
                </a14:m>
                <a:endParaRPr lang="en-MY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0.1037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10.4%</m:t>
                      </m:r>
                    </m:oMath>
                  </m:oMathPara>
                </a14:m>
                <a:endParaRPr lang="en-MY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3284983"/>
                <a:ext cx="4040188" cy="28411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Cambria Math" pitchFamily="18" charset="0"/>
                              <a:ea typeface="Cambria Math" pitchFamily="18" charset="0"/>
                            </a:rPr>
                            <m:t>0.0455 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 pitchFamily="18" charset="0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itchFamily="18" charset="0"/>
                              <a:ea typeface="Cambria Math" pitchFamily="18" charset="0"/>
                            </a:rPr>
                            <m:t>0.7 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 0.151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15%</m:t>
                      </m:r>
                    </m:oMath>
                  </m:oMathPara>
                </a14:m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:endParaRPr lang="en-MY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284985"/>
                <a:ext cx="4041775" cy="284117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67544" y="2492896"/>
            <a:ext cx="4040188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2013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2012</a:t>
            </a:r>
            <a:endParaRPr lang="en-MY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509674"/>
                <a:ext cx="7920880" cy="92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MY" sz="20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 pitchFamily="18" charset="0"/>
                            </a:rPr>
                            <m:t>𝑅𝑒𝑡𝑢𝑟𝑛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itchFamily="18" charset="0"/>
                            </a:rPr>
                            <m:t>𝑜𝑛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itchFamily="18" charset="0"/>
                            </a:rPr>
                            <m:t>𝐴𝑠𝑠𝑒𝑡𝑠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 pitchFamily="18" charset="0"/>
                            </a:rPr>
                            <m:t>1−(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𝑇𝑜𝑡𝑎𝑙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𝑙𝑖𝑎𝑏𝑖𝑙𝑖𝑡𝑖𝑒𝑠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𝑇𝑜𝑡𝑎𝑙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 pitchFamily="18" charset="0"/>
                                </a:rPr>
                                <m:t>𝑎𝑠𝑠𝑒𝑡𝑠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MY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09674"/>
                <a:ext cx="7920880" cy="9269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3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Summary </a:t>
            </a:r>
            <a:r>
              <a:rPr lang="en-US" dirty="0" smtClean="0">
                <a:latin typeface="Bernard MT Condensed" pitchFamily="18" charset="0"/>
              </a:rPr>
              <a:t>on </a:t>
            </a:r>
            <a:r>
              <a:rPr lang="en-US" dirty="0" smtClean="0">
                <a:latin typeface="Bernard MT Condensed" pitchFamily="18" charset="0"/>
              </a:rPr>
              <a:t>DuPont </a:t>
            </a:r>
            <a:r>
              <a:rPr lang="en-US" dirty="0" smtClean="0">
                <a:latin typeface="Bernard MT Condensed" pitchFamily="18" charset="0"/>
              </a:rPr>
              <a:t>analysis</a:t>
            </a:r>
            <a:endParaRPr lang="en-MY" dirty="0">
              <a:latin typeface="Bernard MT Condense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87013868"/>
              </p:ext>
            </p:extLst>
          </p:nvPr>
        </p:nvGraphicFramePr>
        <p:xfrm>
          <a:off x="611560" y="1844824"/>
          <a:ext cx="2016224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 Profit</a:t>
                      </a:r>
                      <a:r>
                        <a:rPr lang="en-US" sz="2000" baseline="0" dirty="0" smtClean="0"/>
                        <a:t> Margin</a:t>
                      </a:r>
                      <a:endParaRPr lang="en-MY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0.65</a:t>
                      </a:r>
                      <a:endParaRPr lang="en-MY" sz="2000" b="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39909"/>
              </p:ext>
            </p:extLst>
          </p:nvPr>
        </p:nvGraphicFramePr>
        <p:xfrm>
          <a:off x="611560" y="4221088"/>
          <a:ext cx="2088232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 Profit</a:t>
                      </a:r>
                      <a:r>
                        <a:rPr lang="en-US" sz="2000" baseline="0" dirty="0" smtClean="0"/>
                        <a:t> Margin</a:t>
                      </a:r>
                      <a:endParaRPr lang="en-MY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0.83</a:t>
                      </a:r>
                      <a:endParaRPr lang="en-MY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9552" y="3933056"/>
            <a:ext cx="8280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12360" y="27089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2013</a:t>
            </a:r>
            <a:endParaRPr lang="en-MY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84368" y="501317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2012</a:t>
            </a:r>
            <a:endParaRPr lang="en-MY" sz="2400" b="1" dirty="0"/>
          </a:p>
        </p:txBody>
      </p:sp>
      <p:sp>
        <p:nvSpPr>
          <p:cNvPr id="12" name="Multiply 11"/>
          <p:cNvSpPr/>
          <p:nvPr/>
        </p:nvSpPr>
        <p:spPr>
          <a:xfrm>
            <a:off x="1691680" y="2708920"/>
            <a:ext cx="288032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687865"/>
              </p:ext>
            </p:extLst>
          </p:nvPr>
        </p:nvGraphicFramePr>
        <p:xfrm>
          <a:off x="1979712" y="3140968"/>
          <a:ext cx="136815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TAT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5.48%</a:t>
                      </a:r>
                      <a:endParaRPr lang="en-MY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Elbow Connector 15"/>
          <p:cNvCxnSpPr/>
          <p:nvPr/>
        </p:nvCxnSpPr>
        <p:spPr>
          <a:xfrm rot="16200000" flipH="1">
            <a:off x="2375756" y="2384884"/>
            <a:ext cx="1008112" cy="504056"/>
          </a:xfrm>
          <a:prstGeom prst="bentConnector3">
            <a:avLst>
              <a:gd name="adj1" fmla="val -163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qual 32"/>
          <p:cNvSpPr/>
          <p:nvPr/>
        </p:nvSpPr>
        <p:spPr>
          <a:xfrm>
            <a:off x="2771800" y="2636912"/>
            <a:ext cx="216024" cy="216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851920" y="1844824"/>
          <a:ext cx="144016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ROA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3.6 %</a:t>
                      </a:r>
                      <a:endParaRPr lang="en-MY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3131840" y="2204864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ivision 38"/>
          <p:cNvSpPr/>
          <p:nvPr/>
        </p:nvSpPr>
        <p:spPr>
          <a:xfrm>
            <a:off x="4355976" y="2636912"/>
            <a:ext cx="288032" cy="216024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3851920" y="2996952"/>
          <a:ext cx="1440160" cy="7760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/>
              </a:tblGrid>
              <a:tr h="4103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1-DEBT RATIO</a:t>
                      </a:r>
                      <a:endParaRPr lang="en-MY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773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65.3%</a:t>
                      </a:r>
                      <a:endParaRPr lang="en-MY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5940152" y="2636912"/>
          <a:ext cx="108012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ROE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10.4%</a:t>
                      </a:r>
                      <a:endParaRPr lang="en-MY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" name="Right Bracket 81"/>
          <p:cNvSpPr/>
          <p:nvPr/>
        </p:nvSpPr>
        <p:spPr>
          <a:xfrm>
            <a:off x="5364088" y="2204864"/>
            <a:ext cx="72008" cy="151216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0" name="Straight Connector 89"/>
          <p:cNvCxnSpPr/>
          <p:nvPr/>
        </p:nvCxnSpPr>
        <p:spPr>
          <a:xfrm>
            <a:off x="5436096" y="299695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qual 96"/>
          <p:cNvSpPr/>
          <p:nvPr/>
        </p:nvSpPr>
        <p:spPr>
          <a:xfrm>
            <a:off x="5508104" y="3140968"/>
            <a:ext cx="360040" cy="216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14266"/>
              </p:ext>
            </p:extLst>
          </p:nvPr>
        </p:nvGraphicFramePr>
        <p:xfrm>
          <a:off x="1979712" y="5661248"/>
          <a:ext cx="136815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TAT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5.44%</a:t>
                      </a:r>
                      <a:endParaRPr lang="en-MY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" name="Multiply 99"/>
          <p:cNvSpPr/>
          <p:nvPr/>
        </p:nvSpPr>
        <p:spPr>
          <a:xfrm>
            <a:off x="1691680" y="5229200"/>
            <a:ext cx="288032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1" name="Elbow Connector 100"/>
          <p:cNvCxnSpPr/>
          <p:nvPr/>
        </p:nvCxnSpPr>
        <p:spPr>
          <a:xfrm rot="16200000" flipH="1">
            <a:off x="2447764" y="4761148"/>
            <a:ext cx="1152128" cy="504056"/>
          </a:xfrm>
          <a:prstGeom prst="bentConnector3">
            <a:avLst>
              <a:gd name="adj1" fmla="val 14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qual 107"/>
          <p:cNvSpPr/>
          <p:nvPr/>
        </p:nvSpPr>
        <p:spPr>
          <a:xfrm>
            <a:off x="2771800" y="5157192"/>
            <a:ext cx="216024" cy="216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3275856" y="479715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Table 109"/>
          <p:cNvGraphicFramePr>
            <a:graphicFrameLocks noGrp="1"/>
          </p:cNvGraphicFramePr>
          <p:nvPr/>
        </p:nvGraphicFramePr>
        <p:xfrm>
          <a:off x="3995936" y="4293096"/>
          <a:ext cx="144016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ROA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4.6%</a:t>
                      </a:r>
                      <a:endParaRPr lang="en-MY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1" name="Table 110"/>
          <p:cNvGraphicFramePr>
            <a:graphicFrameLocks noGrp="1"/>
          </p:cNvGraphicFramePr>
          <p:nvPr/>
        </p:nvGraphicFramePr>
        <p:xfrm>
          <a:off x="3995936" y="5661248"/>
          <a:ext cx="1440160" cy="7760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/>
              </a:tblGrid>
              <a:tr h="4103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1-DEBT RATIO</a:t>
                      </a:r>
                      <a:endParaRPr lang="en-MY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773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70%</a:t>
                      </a:r>
                      <a:endParaRPr lang="en-MY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2" name="Table 111"/>
          <p:cNvGraphicFramePr>
            <a:graphicFrameLocks noGrp="1"/>
          </p:cNvGraphicFramePr>
          <p:nvPr/>
        </p:nvGraphicFramePr>
        <p:xfrm>
          <a:off x="6012160" y="4941168"/>
          <a:ext cx="108012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ROE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15%</a:t>
                      </a:r>
                      <a:endParaRPr lang="en-MY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" name="Right Bracket 112"/>
          <p:cNvSpPr/>
          <p:nvPr/>
        </p:nvSpPr>
        <p:spPr>
          <a:xfrm>
            <a:off x="5508104" y="4653136"/>
            <a:ext cx="72008" cy="151216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5580112" y="53012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Division 114"/>
          <p:cNvSpPr/>
          <p:nvPr/>
        </p:nvSpPr>
        <p:spPr>
          <a:xfrm>
            <a:off x="4499992" y="5229200"/>
            <a:ext cx="288032" cy="216024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6" name="Equal 115"/>
          <p:cNvSpPr/>
          <p:nvPr/>
        </p:nvSpPr>
        <p:spPr>
          <a:xfrm>
            <a:off x="5580112" y="5301208"/>
            <a:ext cx="360040" cy="216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1551433"/>
              </p:ext>
            </p:extLst>
          </p:nvPr>
        </p:nvGraphicFramePr>
        <p:xfrm>
          <a:off x="827584" y="1556792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6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MY" sz="2000" b="1" dirty="0" err="1"/>
              <a:t>SUCHEE</a:t>
            </a:r>
            <a:r>
              <a:rPr lang="en-MY" sz="2000" b="1" dirty="0"/>
              <a:t> OPERATION PTE LTD</a:t>
            </a:r>
            <a:r>
              <a:rPr lang="en-MY" sz="2000" dirty="0"/>
              <a:t/>
            </a:r>
            <a:br>
              <a:rPr lang="en-MY" sz="2000" dirty="0"/>
            </a:br>
            <a:r>
              <a:rPr lang="en-MY" sz="2000" dirty="0"/>
              <a:t>BALANCE SHEETS</a:t>
            </a:r>
            <a:br>
              <a:rPr lang="en-MY" sz="2000" dirty="0"/>
            </a:br>
            <a:r>
              <a:rPr lang="en-MY" sz="2000" dirty="0"/>
              <a:t>DECEMBER 31, 2012 AND </a:t>
            </a:r>
            <a:r>
              <a:rPr lang="en-MY" sz="2000" dirty="0" smtClean="0"/>
              <a:t>2013</a:t>
            </a:r>
            <a:endParaRPr lang="en-MY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82935"/>
              </p:ext>
            </p:extLst>
          </p:nvPr>
        </p:nvGraphicFramePr>
        <p:xfrm>
          <a:off x="251518" y="1628800"/>
          <a:ext cx="8568953" cy="49685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7169"/>
                <a:gridCol w="3737097"/>
                <a:gridCol w="596256"/>
                <a:gridCol w="1800200"/>
                <a:gridCol w="467562"/>
                <a:gridCol w="1620669"/>
              </a:tblGrid>
              <a:tr h="292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 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2013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2012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</a:tr>
              <a:tr h="292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+mn-lt"/>
                        </a:rPr>
                        <a:t>CURRENT ASSETS</a:t>
                      </a:r>
                      <a:endParaRPr lang="en-MY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 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</a:tr>
              <a:tr h="579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Cash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RM         554,000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RM           98,000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</a:tr>
              <a:tr h="29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Certificate of deposit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550,000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550,00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</a:tr>
              <a:tr h="29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Account receivable- trade, net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6,318,000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6,809,000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</a:tr>
              <a:tr h="29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Account receivable- other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30,000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39,000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</a:tr>
              <a:tr h="584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Costs and estimated earnings in excess of billings on uncompleted contracts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104,000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110,000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b"/>
                </a:tc>
              </a:tr>
              <a:tr h="29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Inventory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1,074,000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1,238,000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</a:tr>
              <a:tr h="29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Prepaid expenses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492,000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 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269,000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       Total current assets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9,122,000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9,113,000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2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+mn-lt"/>
                        </a:rPr>
                        <a:t>FIXED ASSETS</a:t>
                      </a:r>
                      <a:endParaRPr lang="en-MY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 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</a:tr>
              <a:tr h="29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Property and Equipment, Net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2,971,000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3,229,00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 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+mn-lt"/>
                        </a:rPr>
                        <a:t> </a:t>
                      </a: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+mn-lt"/>
                        </a:rPr>
                        <a:t> </a:t>
                      </a: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4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MY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MY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 assets</a:t>
                      </a:r>
                      <a:endParaRPr lang="en-MY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12,093,000</a:t>
                      </a:r>
                      <a:endParaRPr lang="en-MY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MY" sz="1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12,342,000</a:t>
                      </a:r>
                      <a:endParaRPr lang="en-MY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45" marR="5174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0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MY" sz="2000" b="1" dirty="0" err="1" smtClean="0">
                <a:solidFill>
                  <a:srgbClr val="775F55"/>
                </a:solidFill>
              </a:rPr>
              <a:t>SUCHEE</a:t>
            </a:r>
            <a:r>
              <a:rPr lang="en-MY" sz="2000" b="1" dirty="0" smtClean="0">
                <a:solidFill>
                  <a:srgbClr val="775F55"/>
                </a:solidFill>
              </a:rPr>
              <a:t> OPERATION PTE LTD</a:t>
            </a:r>
            <a:br>
              <a:rPr lang="en-MY" sz="2000" b="1" dirty="0" smtClean="0">
                <a:solidFill>
                  <a:srgbClr val="775F55"/>
                </a:solidFill>
              </a:rPr>
            </a:br>
            <a:r>
              <a:rPr lang="en-MY" sz="2000" dirty="0" smtClean="0">
                <a:solidFill>
                  <a:srgbClr val="775F55"/>
                </a:solidFill>
              </a:rPr>
              <a:t>BALANCE SHEETS-cont.</a:t>
            </a:r>
            <a:r>
              <a:rPr lang="en-MY" sz="2000" dirty="0">
                <a:solidFill>
                  <a:srgbClr val="775F55"/>
                </a:solidFill>
              </a:rPr>
              <a:t/>
            </a:r>
            <a:br>
              <a:rPr lang="en-MY" sz="2000" dirty="0">
                <a:solidFill>
                  <a:srgbClr val="775F55"/>
                </a:solidFill>
              </a:rPr>
            </a:br>
            <a:r>
              <a:rPr lang="en-MY" sz="2000" dirty="0">
                <a:solidFill>
                  <a:srgbClr val="775F55"/>
                </a:solidFill>
              </a:rPr>
              <a:t>DECEMBER 31, 2012 AND 2013</a:t>
            </a:r>
            <a:endParaRPr lang="en-MY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95033"/>
              </p:ext>
            </p:extLst>
          </p:nvPr>
        </p:nvGraphicFramePr>
        <p:xfrm>
          <a:off x="179512" y="1607321"/>
          <a:ext cx="8712969" cy="5257800"/>
        </p:xfrm>
        <a:graphic>
          <a:graphicData uri="http://schemas.openxmlformats.org/drawingml/2006/table">
            <a:tbl>
              <a:tblPr firstRow="1" firstCol="1" bandRow="1"/>
              <a:tblGrid>
                <a:gridCol w="348093"/>
                <a:gridCol w="4188411"/>
                <a:gridCol w="227044"/>
                <a:gridCol w="1741284"/>
                <a:gridCol w="466853"/>
                <a:gridCol w="1741284"/>
              </a:tblGrid>
              <a:tr h="2053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MY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CURRENT LIABILITIES</a:t>
                      </a:r>
                      <a:endParaRPr lang="en-MY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Current maturities of long-term debt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RM         1,650,000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RM        1,698,000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Account payable- trade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3,217,500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3,052,000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Billings in excess of costs and estimated </a:t>
                      </a:r>
                      <a:r>
                        <a:rPr lang="en-MY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earnings </a:t>
                      </a: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of on </a:t>
                      </a:r>
                      <a:r>
                        <a:rPr lang="en-MY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uncompleted </a:t>
                      </a: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contracts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177,000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116,000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Income tax payable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396,638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58,000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Accrued liabilities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131,000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99,000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Deferred income taxes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1,518,530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1,538,000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Total current liabilities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7,090,410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6,561,000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3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LONG-TERM LIABILITIES</a:t>
                      </a:r>
                      <a:endParaRPr lang="en-MY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Long-term debt, less current maturities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478,000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1,171,000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Deferred income taxes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332,280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852,000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 long-term liabilities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810,280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2,023,000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58495" lv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MY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 current</a:t>
                      </a:r>
                      <a:r>
                        <a:rPr lang="en-MY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liabilities + long-term liabilities</a:t>
                      </a:r>
                      <a:endParaRPr lang="en-MY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7,900,690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8,584,000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3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OWNERS’ EQUITY</a:t>
                      </a:r>
                      <a:endParaRPr lang="en-MY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Common stock </a:t>
                      </a:r>
                    </a:p>
                    <a:p>
                      <a:pPr marL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Authorized 500,000 shares, </a:t>
                      </a:r>
                      <a:r>
                        <a:rPr lang="en-MY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RM10</a:t>
                      </a: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par value, 19,500 shares issued, 15,300 shares outstanding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195,000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195,000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Additional paid-in capital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431,000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431,000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Retained earnings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3,820,310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3,386,000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Treasury stock (4,200 shares at cost)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4,446,310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(254,000)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4,012,000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(254,000)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 owners’ equity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4,192,310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3,758,000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48665" lv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liabilities + owner’s equity</a:t>
                      </a:r>
                      <a:endParaRPr lang="en-MY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RM</a:t>
                      </a:r>
                      <a:r>
                        <a:rPr lang="en-MY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12,093,000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RM</a:t>
                      </a:r>
                      <a:r>
                        <a:rPr lang="en-MY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12,342,000</a:t>
                      </a:r>
                    </a:p>
                  </a:txBody>
                  <a:tcPr marL="56581" marR="565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1268760"/>
            <a:ext cx="3164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600" b="1" dirty="0"/>
              <a:t>LIABILITIES AND OWNERS’ EQUITY</a:t>
            </a:r>
          </a:p>
        </p:txBody>
      </p:sp>
    </p:spTree>
    <p:extLst>
      <p:ext uri="{BB962C8B-B14F-4D97-AF65-F5344CB8AC3E}">
        <p14:creationId xmlns:p14="http://schemas.microsoft.com/office/powerpoint/2010/main" val="20081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779686"/>
          </a:xfrm>
        </p:spPr>
        <p:txBody>
          <a:bodyPr>
            <a:noAutofit/>
          </a:bodyPr>
          <a:lstStyle/>
          <a:p>
            <a:pPr algn="ctr"/>
            <a:r>
              <a:rPr lang="en-MY" sz="1800" b="1" dirty="0"/>
              <a:t>SUCHEE OPERATION PTE LTD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MY" sz="1800" dirty="0"/>
              <a:t>STATEMENTS OF EARNINGS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MY" sz="1800" dirty="0"/>
              <a:t>YEARS ENDED DECEMBER 31, 2013 AND </a:t>
            </a:r>
            <a:r>
              <a:rPr lang="en-MY" sz="1800" dirty="0" smtClean="0"/>
              <a:t>2012</a:t>
            </a:r>
            <a:endParaRPr lang="en-MY" sz="1800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118895"/>
              </p:ext>
            </p:extLst>
          </p:nvPr>
        </p:nvGraphicFramePr>
        <p:xfrm>
          <a:off x="467544" y="1340768"/>
          <a:ext cx="8352927" cy="5761754"/>
        </p:xfrm>
        <a:graphic>
          <a:graphicData uri="http://schemas.openxmlformats.org/drawingml/2006/table">
            <a:tbl>
              <a:tblPr firstRow="1" firstCol="1" bandRow="1"/>
              <a:tblGrid>
                <a:gridCol w="2278766"/>
                <a:gridCol w="216551"/>
                <a:gridCol w="1410265"/>
                <a:gridCol w="216551"/>
                <a:gridCol w="976396"/>
                <a:gridCol w="325210"/>
                <a:gridCol w="1410265"/>
                <a:gridCol w="217316"/>
                <a:gridCol w="975631"/>
                <a:gridCol w="325976"/>
              </a:tblGrid>
              <a:tr h="397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Amount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Percent of Revenue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Amount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Percent of Revenue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REVENUE</a:t>
                      </a:r>
                      <a:endParaRPr lang="en-MY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RM  66,384,000 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100.00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RM  67,176,000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100.00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CONTRACT COSTS</a:t>
                      </a:r>
                      <a:endParaRPr lang="en-MY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60,087,000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90.51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59,932,000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89.22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Gross profit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6,297,000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9.49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7,244,000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10.78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GENERAL AND ADMINISTRATIVE EXPENSES</a:t>
                      </a:r>
                      <a:endParaRPr lang="en-MY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535,000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8.07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5,955,000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8.86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Operating profit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942,000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1.42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1,289,000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1.92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OTHER INCOME (EXPENSE)</a:t>
                      </a:r>
                      <a:endParaRPr lang="en-MY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75"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Customer finance charges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19,000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14,000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75"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Miscellaneous income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10,500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4,000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75"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Gain on sale of assets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63,000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12,000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75"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Interest income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37,000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34,000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75"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Interest expense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(325,000)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(386,000)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600">
                <a:tc>
                  <a:txBody>
                    <a:bodyPr/>
                    <a:lstStyle/>
                    <a:p>
                      <a:pPr marL="3816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 other income (expense)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(195,500)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(0.29)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(322,000)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(0.48)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Earnings before</a:t>
                      </a: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Income tax expense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746,500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1.13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967,000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1.44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INCOME TAX EXPENSE</a:t>
                      </a:r>
                      <a:endParaRPr lang="en-MY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312,190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0.46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405,400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0.43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NET EARNINGS</a:t>
                      </a:r>
                      <a:endParaRPr lang="en-MY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RM         434,310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0.67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RM         561,600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1.01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658" marR="526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7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779686"/>
          </a:xfrm>
        </p:spPr>
        <p:txBody>
          <a:bodyPr>
            <a:noAutofit/>
          </a:bodyPr>
          <a:lstStyle/>
          <a:p>
            <a:pPr algn="ctr"/>
            <a:r>
              <a:rPr lang="en-MY" sz="1800" b="1" dirty="0"/>
              <a:t>SUCHEE OPERATION PTE LTD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MY" sz="1800" dirty="0"/>
              <a:t>STATEMENTS OF OWNER’S EQUITY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MY" sz="1800" dirty="0"/>
              <a:t>YEARS ENDED DECEMBER 31, 2013 AND </a:t>
            </a:r>
            <a:r>
              <a:rPr lang="en-MY" sz="1800" dirty="0" smtClean="0"/>
              <a:t>2012</a:t>
            </a:r>
            <a:endParaRPr lang="en-MY" sz="1800" dirty="0">
              <a:latin typeface="Algerian" pitchFamily="8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99802"/>
              </p:ext>
            </p:extLst>
          </p:nvPr>
        </p:nvGraphicFramePr>
        <p:xfrm>
          <a:off x="827585" y="2476341"/>
          <a:ext cx="7704854" cy="3113532"/>
        </p:xfrm>
        <a:graphic>
          <a:graphicData uri="http://schemas.openxmlformats.org/drawingml/2006/table">
            <a:tbl>
              <a:tblPr firstRow="1" firstCol="1" bandRow="1"/>
              <a:tblGrid>
                <a:gridCol w="2283091"/>
                <a:gridCol w="436992"/>
                <a:gridCol w="1299475"/>
                <a:gridCol w="542790"/>
                <a:gridCol w="1299475"/>
                <a:gridCol w="543556"/>
                <a:gridCol w="1299475"/>
              </a:tblGrid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Common Stock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Additional Paid-In Capital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Retained Earnings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BALANCE 1-1-2012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RM     195,000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RM     431,000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RM  2,824,000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Net earnings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MY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561,600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BALANCE 12-31-2012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195,000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431,000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3,386,000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Net earnings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434,310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BALANCE 12-31-2014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RM  195, 000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RM   431,000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RM  3,820,310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2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779686"/>
          </a:xfrm>
        </p:spPr>
        <p:txBody>
          <a:bodyPr>
            <a:noAutofit/>
          </a:bodyPr>
          <a:lstStyle/>
          <a:p>
            <a:pPr algn="ctr"/>
            <a:r>
              <a:rPr lang="en-MY" sz="1800" b="1" dirty="0"/>
              <a:t>SUCHEE OPERATION PTE LTD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MY" sz="1800" dirty="0"/>
              <a:t>STATEMENTS OF CASH FLOWS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MY" sz="1800" dirty="0"/>
              <a:t>YEARS ENDED DECEMBER 31, 2013 AND </a:t>
            </a:r>
            <a:r>
              <a:rPr lang="en-MY" sz="1800" dirty="0" smtClean="0"/>
              <a:t>2012</a:t>
            </a:r>
            <a:endParaRPr lang="en-MY" sz="1800" dirty="0">
              <a:latin typeface="Algerian" pitchFamily="8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53487"/>
              </p:ext>
            </p:extLst>
          </p:nvPr>
        </p:nvGraphicFramePr>
        <p:xfrm>
          <a:off x="467545" y="1600198"/>
          <a:ext cx="8280918" cy="5164895"/>
        </p:xfrm>
        <a:graphic>
          <a:graphicData uri="http://schemas.openxmlformats.org/drawingml/2006/table">
            <a:tbl>
              <a:tblPr firstRow="1" firstCol="1" bandRow="1"/>
              <a:tblGrid>
                <a:gridCol w="330833"/>
                <a:gridCol w="3752803"/>
                <a:gridCol w="443704"/>
                <a:gridCol w="1654937"/>
                <a:gridCol w="443704"/>
                <a:gridCol w="1654937"/>
              </a:tblGrid>
              <a:tr h="17988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2012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OPERATING ACTIVITIES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Net earnings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RM            434,310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RM            511,600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Adjustment to reconcile net earnings to net cash provided by operating activities: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Depreciation 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1,147,000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1,097,000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Gain on sale of assets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(63,000)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(12,000)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Change in allowance for doubtful accounts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Change in deferred income taxes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(539,190)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14,000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   (Increase) decrease in: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921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Accounts receivable - trade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491,000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2,075,000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921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Accounts receivable - other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2270" indent="-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Costs and estimated earnings in excess of billings on uncompleted contracts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415,000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921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Inventory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164,000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248,000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921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Prepaid expenses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(223,000)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106,400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176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Increase (decrease):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921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Account payable - trade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165,500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(1,774,000)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2270" indent="-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Billings in excess of costs and estimated earnings on uncompleted contracts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61,000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(431,000)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Federal income tax payable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338,380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58,000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Accrued liabilities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32,000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(312,000)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2440" indent="-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NET CASH PROVIDED BY OPERATING ACTIVITIES</a:t>
                      </a:r>
                      <a:endParaRPr lang="en-MY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RM</a:t>
                      </a:r>
                      <a:r>
                        <a:rPr lang="en-MY" sz="12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MY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2,023,000</a:t>
                      </a:r>
                      <a:endParaRPr lang="en-MY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MY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MY" sz="1200" b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RM</a:t>
                      </a:r>
                      <a:r>
                        <a:rPr lang="en-MY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2,081,000</a:t>
                      </a:r>
                      <a:endParaRPr lang="en-MY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91" marR="6399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1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1702</Words>
  <Application>Microsoft Office PowerPoint</Application>
  <PresentationFormat>On-screen Show (4:3)</PresentationFormat>
  <Paragraphs>960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Median</vt:lpstr>
      <vt:lpstr>PowerPoint Presentation</vt:lpstr>
      <vt:lpstr>Company Background</vt:lpstr>
      <vt:lpstr>Organization Chart</vt:lpstr>
      <vt:lpstr>PowerPoint Presentation</vt:lpstr>
      <vt:lpstr>SUCHEE OPERATION PTE LTD BALANCE SHEETS DECEMBER 31, 2012 AND 2013</vt:lpstr>
      <vt:lpstr>SUCHEE OPERATION PTE LTD BALANCE SHEETS-cont. DECEMBER 31, 2012 AND 2013</vt:lpstr>
      <vt:lpstr>SUCHEE OPERATION PTE LTD STATEMENTS OF EARNINGS YEARS ENDED DECEMBER 31, 2013 AND 2012</vt:lpstr>
      <vt:lpstr>SUCHEE OPERATION PTE LTD STATEMENTS OF OWNER’S EQUITY YEARS ENDED DECEMBER 31, 2013 AND 2012</vt:lpstr>
      <vt:lpstr>SUCHEE OPERATION PTE LTD STATEMENTS OF CASH FLOWS YEARS ENDED DECEMBER 31, 2013 AND 2012</vt:lpstr>
      <vt:lpstr>SUCHEE OPERATION PTE LTD STATEMENTS OF CASH FLOWS - continued YEARS ENDED DECEMBER 31, 2013 AND 2012</vt:lpstr>
      <vt:lpstr>PowerPoint Presentation</vt:lpstr>
      <vt:lpstr>Liquidity Ratio</vt:lpstr>
      <vt:lpstr>Liquidity Ratio</vt:lpstr>
      <vt:lpstr>Summary on Liquidity Ratio</vt:lpstr>
      <vt:lpstr>Efficiency Ratio</vt:lpstr>
      <vt:lpstr>Efficiency Ratio</vt:lpstr>
      <vt:lpstr>Efficiency Ratio</vt:lpstr>
      <vt:lpstr>Efficiency Ratio</vt:lpstr>
      <vt:lpstr>Summary on Efficiency Ratio</vt:lpstr>
      <vt:lpstr>Leverage Ratio</vt:lpstr>
      <vt:lpstr>Leverage Ratio</vt:lpstr>
      <vt:lpstr>Summary Leverage Ratio</vt:lpstr>
      <vt:lpstr>Profitability Ratio</vt:lpstr>
      <vt:lpstr>Profitability Ratio</vt:lpstr>
      <vt:lpstr>Profitability Ratio</vt:lpstr>
      <vt:lpstr>Profitability Ratio</vt:lpstr>
      <vt:lpstr>Profitability Ratio</vt:lpstr>
      <vt:lpstr>Summary on Profitability Ratio</vt:lpstr>
      <vt:lpstr>Du Pont System (RETURN ON ASSETS)</vt:lpstr>
      <vt:lpstr>Du Pont System (RETURN ON EQUITY)</vt:lpstr>
      <vt:lpstr>Summary on DuPont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SUCHEE OPERATION PTE LTD</dc:title>
  <dc:creator>Nancy</dc:creator>
  <cp:lastModifiedBy>Nancy</cp:lastModifiedBy>
  <cp:revision>97</cp:revision>
  <dcterms:created xsi:type="dcterms:W3CDTF">2014-03-14T14:22:48Z</dcterms:created>
  <dcterms:modified xsi:type="dcterms:W3CDTF">2014-04-15T02:36:36Z</dcterms:modified>
</cp:coreProperties>
</file>